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95" r:id="rId2"/>
    <p:sldId id="299" r:id="rId3"/>
    <p:sldId id="298" r:id="rId4"/>
    <p:sldId id="297" r:id="rId5"/>
    <p:sldId id="300" r:id="rId6"/>
    <p:sldId id="301" r:id="rId7"/>
    <p:sldId id="302" r:id="rId8"/>
    <p:sldId id="307" r:id="rId9"/>
    <p:sldId id="305" r:id="rId10"/>
    <p:sldId id="311" r:id="rId11"/>
    <p:sldId id="303" r:id="rId12"/>
    <p:sldId id="309" r:id="rId13"/>
    <p:sldId id="310" r:id="rId14"/>
    <p:sldId id="260" r:id="rId15"/>
    <p:sldId id="258" r:id="rId16"/>
    <p:sldId id="308" r:id="rId17"/>
    <p:sldId id="304" r:id="rId18"/>
    <p:sldId id="312" r:id="rId19"/>
    <p:sldId id="315" r:id="rId20"/>
    <p:sldId id="314" r:id="rId21"/>
    <p:sldId id="313" r:id="rId22"/>
    <p:sldId id="276" r:id="rId23"/>
    <p:sldId id="316" r:id="rId24"/>
    <p:sldId id="317" r:id="rId25"/>
    <p:sldId id="318" r:id="rId26"/>
    <p:sldId id="319" r:id="rId27"/>
    <p:sldId id="320" r:id="rId28"/>
    <p:sldId id="321" r:id="rId29"/>
    <p:sldId id="322" r:id="rId30"/>
    <p:sldId id="324" r:id="rId31"/>
    <p:sldId id="331" r:id="rId32"/>
    <p:sldId id="340" r:id="rId33"/>
    <p:sldId id="323" r:id="rId34"/>
    <p:sldId id="325" r:id="rId35"/>
    <p:sldId id="332" r:id="rId36"/>
    <p:sldId id="341" r:id="rId37"/>
    <p:sldId id="330" r:id="rId38"/>
    <p:sldId id="329" r:id="rId39"/>
    <p:sldId id="349" r:id="rId40"/>
    <p:sldId id="359" r:id="rId41"/>
    <p:sldId id="360" r:id="rId42"/>
    <p:sldId id="361" r:id="rId43"/>
    <p:sldId id="357" r:id="rId44"/>
    <p:sldId id="362" r:id="rId45"/>
    <p:sldId id="363" r:id="rId46"/>
    <p:sldId id="364" r:id="rId47"/>
    <p:sldId id="365" r:id="rId48"/>
    <p:sldId id="371" r:id="rId49"/>
    <p:sldId id="333" r:id="rId50"/>
    <p:sldId id="339" r:id="rId51"/>
    <p:sldId id="343" r:id="rId52"/>
    <p:sldId id="344" r:id="rId53"/>
    <p:sldId id="342" r:id="rId54"/>
    <p:sldId id="348" r:id="rId55"/>
    <p:sldId id="347" r:id="rId56"/>
    <p:sldId id="366" r:id="rId57"/>
    <p:sldId id="367" r:id="rId58"/>
    <p:sldId id="368" r:id="rId59"/>
    <p:sldId id="369" r:id="rId60"/>
    <p:sldId id="372" r:id="rId61"/>
    <p:sldId id="373" r:id="rId62"/>
    <p:sldId id="374" r:id="rId63"/>
    <p:sldId id="345" r:id="rId64"/>
    <p:sldId id="328" r:id="rId65"/>
    <p:sldId id="337" r:id="rId66"/>
    <p:sldId id="338" r:id="rId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thya Sundar"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0066"/>
    <a:srgbClr val="FF3399"/>
    <a:srgbClr val="6600FF"/>
    <a:srgbClr val="FF4266"/>
    <a:srgbClr val="FC4A7E"/>
    <a:srgbClr val="C8C7A8"/>
    <a:srgbClr val="84AF9B"/>
    <a:srgbClr val="FC9D99"/>
    <a:srgbClr val="34D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71411" autoAdjust="0"/>
  </p:normalViewPr>
  <p:slideViewPr>
    <p:cSldViewPr snapToGrid="0">
      <p:cViewPr varScale="1">
        <p:scale>
          <a:sx n="58" d="100"/>
          <a:sy n="58" d="100"/>
        </p:scale>
        <p:origin x="1392"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7B1D3-F35E-4C0F-BE10-DAF7B9B02FB9}" type="doc">
      <dgm:prSet loTypeId="urn:microsoft.com/office/officeart/2005/8/layout/orgChart1" loCatId="hierarchy" qsTypeId="urn:microsoft.com/office/officeart/2005/8/quickstyle/3d2#1" qsCatId="3D" csTypeId="urn:microsoft.com/office/officeart/2005/8/colors/colorful2" csCatId="colorful" phldr="1"/>
      <dgm:spPr/>
      <dgm:t>
        <a:bodyPr/>
        <a:lstStyle/>
        <a:p>
          <a:endParaRPr lang="en-IN"/>
        </a:p>
      </dgm:t>
    </dgm:pt>
    <dgm:pt modelId="{46C57748-83A2-4917-B799-FABE327E0EAB}">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IN" b="1" dirty="0">
              <a:solidFill>
                <a:schemeClr val="accent1">
                  <a:lumMod val="50000"/>
                </a:schemeClr>
              </a:solidFill>
            </a:rPr>
            <a:t>ROTATIONS</a:t>
          </a:r>
        </a:p>
      </dgm:t>
    </dgm:pt>
    <dgm:pt modelId="{E4738DA8-4E02-4E14-9D67-6D2E9DA3E6F1}" type="parTrans" cxnId="{653F33DB-E94E-4BFF-8373-4D92FF3F9541}">
      <dgm:prSet/>
      <dgm:spPr/>
      <dgm:t>
        <a:bodyPr/>
        <a:lstStyle/>
        <a:p>
          <a:endParaRPr lang="en-IN" b="1"/>
        </a:p>
      </dgm:t>
    </dgm:pt>
    <dgm:pt modelId="{B93E7D5A-9822-47B6-982F-7C5823C38C04}" type="sibTrans" cxnId="{653F33DB-E94E-4BFF-8373-4D92FF3F9541}">
      <dgm:prSet/>
      <dgm:spPr/>
      <dgm:t>
        <a:bodyPr/>
        <a:lstStyle/>
        <a:p>
          <a:endParaRPr lang="en-IN" b="1"/>
        </a:p>
      </dgm:t>
    </dgm:pt>
    <dgm:pt modelId="{A1B5D758-7EA0-462F-8134-7C59173F6204}">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IN" b="1" dirty="0">
              <a:solidFill>
                <a:schemeClr val="accent1">
                  <a:lumMod val="50000"/>
                </a:schemeClr>
              </a:solidFill>
            </a:rPr>
            <a:t>Single</a:t>
          </a:r>
        </a:p>
      </dgm:t>
    </dgm:pt>
    <dgm:pt modelId="{895F7BDC-101A-4DBE-A362-E072ACA41C6B}" type="parTrans" cxnId="{8B922430-875C-4F8F-88D0-C5F4B355771C}">
      <dgm:prSet/>
      <dgm:spPr/>
      <dgm:t>
        <a:bodyPr/>
        <a:lstStyle/>
        <a:p>
          <a:endParaRPr lang="en-IN" b="1"/>
        </a:p>
      </dgm:t>
    </dgm:pt>
    <dgm:pt modelId="{5106A4F4-7BC8-42E7-9FE4-72968756EF3A}" type="sibTrans" cxnId="{8B922430-875C-4F8F-88D0-C5F4B355771C}">
      <dgm:prSet/>
      <dgm:spPr/>
      <dgm:t>
        <a:bodyPr/>
        <a:lstStyle/>
        <a:p>
          <a:endParaRPr lang="en-IN" b="1"/>
        </a:p>
      </dgm:t>
    </dgm:pt>
    <dgm:pt modelId="{EEF5BE7D-F95F-4C80-B5C5-6A13D2FF5BA8}">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IN" b="1" dirty="0">
              <a:solidFill>
                <a:schemeClr val="accent1">
                  <a:lumMod val="50000"/>
                </a:schemeClr>
              </a:solidFill>
            </a:rPr>
            <a:t>Double</a:t>
          </a:r>
        </a:p>
      </dgm:t>
    </dgm:pt>
    <dgm:pt modelId="{7E198CF4-A057-4CEF-9E81-2DF355D33B7C}" type="parTrans" cxnId="{82378543-F53B-46FE-8CB4-27F5B29BA469}">
      <dgm:prSet/>
      <dgm:spPr/>
      <dgm:t>
        <a:bodyPr/>
        <a:lstStyle/>
        <a:p>
          <a:endParaRPr lang="en-IN" b="1"/>
        </a:p>
      </dgm:t>
    </dgm:pt>
    <dgm:pt modelId="{CB4CDC8C-B147-48DC-8DA1-1BE1C4E15548}" type="sibTrans" cxnId="{82378543-F53B-46FE-8CB4-27F5B29BA469}">
      <dgm:prSet/>
      <dgm:spPr/>
      <dgm:t>
        <a:bodyPr/>
        <a:lstStyle/>
        <a:p>
          <a:endParaRPr lang="en-IN" b="1"/>
        </a:p>
      </dgm:t>
    </dgm:pt>
    <dgm:pt modelId="{8E6A71BC-F417-450B-8840-57A52A5D5687}">
      <dgm:prSet/>
      <dgm:spPr>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dgm:spPr>
      <dgm:t>
        <a:bodyPr/>
        <a:lstStyle/>
        <a:p>
          <a:r>
            <a:rPr lang="en-IN" b="1" dirty="0">
              <a:solidFill>
                <a:schemeClr val="accent1">
                  <a:lumMod val="50000"/>
                </a:schemeClr>
              </a:solidFill>
            </a:rPr>
            <a:t>Left </a:t>
          </a:r>
          <a:r>
            <a:rPr lang="en-IN" b="1" dirty="0" err="1">
              <a:solidFill>
                <a:schemeClr val="accent1">
                  <a:lumMod val="50000"/>
                </a:schemeClr>
              </a:solidFill>
            </a:rPr>
            <a:t>Left</a:t>
          </a:r>
          <a:r>
            <a:rPr lang="en-IN" b="1" dirty="0">
              <a:solidFill>
                <a:schemeClr val="accent1">
                  <a:lumMod val="50000"/>
                </a:schemeClr>
              </a:solidFill>
            </a:rPr>
            <a:t> Rotation (LL)</a:t>
          </a:r>
        </a:p>
      </dgm:t>
    </dgm:pt>
    <dgm:pt modelId="{391E9041-6BEB-452C-835D-B3B738EBF1A9}" type="parTrans" cxnId="{05BE868C-22EF-4BE2-A319-18C3E4655707}">
      <dgm:prSet/>
      <dgm:spPr/>
      <dgm:t>
        <a:bodyPr/>
        <a:lstStyle/>
        <a:p>
          <a:endParaRPr lang="en-IN" b="1"/>
        </a:p>
      </dgm:t>
    </dgm:pt>
    <dgm:pt modelId="{60B1E509-E505-4186-864C-23D3243E8C79}" type="sibTrans" cxnId="{05BE868C-22EF-4BE2-A319-18C3E4655707}">
      <dgm:prSet/>
      <dgm:spPr/>
      <dgm:t>
        <a:bodyPr/>
        <a:lstStyle/>
        <a:p>
          <a:endParaRPr lang="en-IN" b="1"/>
        </a:p>
      </dgm:t>
    </dgm:pt>
    <dgm:pt modelId="{B3C7ED68-291D-4B9A-94E5-ABCA40C0A37E}">
      <dgm:prSet/>
      <dgm:spPr>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dgm:spPr>
      <dgm:t>
        <a:bodyPr/>
        <a:lstStyle/>
        <a:p>
          <a:r>
            <a:rPr lang="en-IN" b="1" dirty="0">
              <a:solidFill>
                <a:schemeClr val="accent1">
                  <a:lumMod val="50000"/>
                </a:schemeClr>
              </a:solidFill>
            </a:rPr>
            <a:t>Right </a:t>
          </a:r>
          <a:r>
            <a:rPr lang="en-IN" b="1" dirty="0" err="1">
              <a:solidFill>
                <a:schemeClr val="accent1">
                  <a:lumMod val="50000"/>
                </a:schemeClr>
              </a:solidFill>
            </a:rPr>
            <a:t>Right</a:t>
          </a:r>
          <a:r>
            <a:rPr lang="en-IN" b="1" dirty="0">
              <a:solidFill>
                <a:schemeClr val="accent1">
                  <a:lumMod val="50000"/>
                </a:schemeClr>
              </a:solidFill>
            </a:rPr>
            <a:t> Rotation (RR)</a:t>
          </a:r>
        </a:p>
      </dgm:t>
    </dgm:pt>
    <dgm:pt modelId="{25B3F6B2-0D9C-4B71-AE85-A6590FB8E236}" type="parTrans" cxnId="{8555CFD9-E4DD-45E6-8D3A-0BB4742BC37D}">
      <dgm:prSet/>
      <dgm:spPr/>
      <dgm:t>
        <a:bodyPr/>
        <a:lstStyle/>
        <a:p>
          <a:endParaRPr lang="en-IN" b="1"/>
        </a:p>
      </dgm:t>
    </dgm:pt>
    <dgm:pt modelId="{44E6B826-B46F-4631-A157-89B0FA454FB6}" type="sibTrans" cxnId="{8555CFD9-E4DD-45E6-8D3A-0BB4742BC37D}">
      <dgm:prSet/>
      <dgm:spPr/>
      <dgm:t>
        <a:bodyPr/>
        <a:lstStyle/>
        <a:p>
          <a:endParaRPr lang="en-IN" b="1"/>
        </a:p>
      </dgm:t>
    </dgm:pt>
    <dgm:pt modelId="{E11AF1D3-5A66-41BA-924D-9C4DFD6DDD6B}">
      <dgm:prSet/>
      <dgm:spPr>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dgm:spPr>
      <dgm:t>
        <a:bodyPr/>
        <a:lstStyle/>
        <a:p>
          <a:r>
            <a:rPr lang="en-IN" b="1" dirty="0">
              <a:solidFill>
                <a:schemeClr val="accent1">
                  <a:lumMod val="50000"/>
                </a:schemeClr>
              </a:solidFill>
            </a:rPr>
            <a:t>Left Right Rotation (LR)</a:t>
          </a:r>
        </a:p>
      </dgm:t>
    </dgm:pt>
    <dgm:pt modelId="{8A4BDE26-9CD5-4AC6-A3BD-8484A32417A4}" type="parTrans" cxnId="{9CA974EF-D893-46F5-AAC1-E871BD37C617}">
      <dgm:prSet/>
      <dgm:spPr/>
      <dgm:t>
        <a:bodyPr/>
        <a:lstStyle/>
        <a:p>
          <a:endParaRPr lang="en-IN" b="1"/>
        </a:p>
      </dgm:t>
    </dgm:pt>
    <dgm:pt modelId="{72D5A861-894D-43C8-8BF1-F25DEF387553}" type="sibTrans" cxnId="{9CA974EF-D893-46F5-AAC1-E871BD37C617}">
      <dgm:prSet/>
      <dgm:spPr/>
      <dgm:t>
        <a:bodyPr/>
        <a:lstStyle/>
        <a:p>
          <a:endParaRPr lang="en-IN" b="1"/>
        </a:p>
      </dgm:t>
    </dgm:pt>
    <dgm:pt modelId="{D1EFABE0-C112-4CBC-85D4-8538F2EE84C1}">
      <dgm:prSet/>
      <dgm:spPr>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dgm:spPr>
      <dgm:t>
        <a:bodyPr/>
        <a:lstStyle/>
        <a:p>
          <a:r>
            <a:rPr lang="en-IN" b="1" dirty="0">
              <a:solidFill>
                <a:schemeClr val="accent1">
                  <a:lumMod val="50000"/>
                </a:schemeClr>
              </a:solidFill>
            </a:rPr>
            <a:t>Right Left Rotation (RL)</a:t>
          </a:r>
        </a:p>
      </dgm:t>
    </dgm:pt>
    <dgm:pt modelId="{3385CD06-5BC2-4BFD-8F98-289ACF709648}" type="parTrans" cxnId="{AC862374-4FE0-44E7-B132-C1360A7D3B64}">
      <dgm:prSet/>
      <dgm:spPr/>
      <dgm:t>
        <a:bodyPr/>
        <a:lstStyle/>
        <a:p>
          <a:endParaRPr lang="en-IN" b="1"/>
        </a:p>
      </dgm:t>
    </dgm:pt>
    <dgm:pt modelId="{C82F819C-AFE3-41DF-8384-821A24438D50}" type="sibTrans" cxnId="{AC862374-4FE0-44E7-B132-C1360A7D3B64}">
      <dgm:prSet/>
      <dgm:spPr/>
      <dgm:t>
        <a:bodyPr/>
        <a:lstStyle/>
        <a:p>
          <a:endParaRPr lang="en-IN" b="1"/>
        </a:p>
      </dgm:t>
    </dgm:pt>
    <dgm:pt modelId="{70DB4922-8FD9-4484-BA45-E0BE05F18B58}" type="pres">
      <dgm:prSet presAssocID="{44C7B1D3-F35E-4C0F-BE10-DAF7B9B02FB9}" presName="hierChild1" presStyleCnt="0">
        <dgm:presLayoutVars>
          <dgm:orgChart val="1"/>
          <dgm:chPref val="1"/>
          <dgm:dir/>
          <dgm:animOne val="branch"/>
          <dgm:animLvl val="lvl"/>
          <dgm:resizeHandles/>
        </dgm:presLayoutVars>
      </dgm:prSet>
      <dgm:spPr/>
    </dgm:pt>
    <dgm:pt modelId="{01328051-79DE-4A05-A60A-1FC2F90C2128}" type="pres">
      <dgm:prSet presAssocID="{46C57748-83A2-4917-B799-FABE327E0EAB}" presName="hierRoot1" presStyleCnt="0">
        <dgm:presLayoutVars>
          <dgm:hierBranch val="init"/>
        </dgm:presLayoutVars>
      </dgm:prSet>
      <dgm:spPr/>
    </dgm:pt>
    <dgm:pt modelId="{AF625659-B9C7-4462-A24D-3161ADE05AEF}" type="pres">
      <dgm:prSet presAssocID="{46C57748-83A2-4917-B799-FABE327E0EAB}" presName="rootComposite1" presStyleCnt="0"/>
      <dgm:spPr/>
    </dgm:pt>
    <dgm:pt modelId="{25AACDC2-C3FF-43C3-AEE5-D17E836875EB}" type="pres">
      <dgm:prSet presAssocID="{46C57748-83A2-4917-B799-FABE327E0EAB}" presName="rootText1" presStyleLbl="node0" presStyleIdx="0" presStyleCnt="1" custScaleX="144069" custLinFactNeighborX="83012" custLinFactNeighborY="-83">
        <dgm:presLayoutVars>
          <dgm:chPref val="3"/>
        </dgm:presLayoutVars>
      </dgm:prSet>
      <dgm:spPr/>
    </dgm:pt>
    <dgm:pt modelId="{28B8B69B-A82F-476D-B18F-931D20C19E10}" type="pres">
      <dgm:prSet presAssocID="{46C57748-83A2-4917-B799-FABE327E0EAB}" presName="rootConnector1" presStyleLbl="node1" presStyleIdx="0" presStyleCnt="0"/>
      <dgm:spPr/>
    </dgm:pt>
    <dgm:pt modelId="{D96619AA-193D-4534-8F00-1CD65E4DEFBA}" type="pres">
      <dgm:prSet presAssocID="{46C57748-83A2-4917-B799-FABE327E0EAB}" presName="hierChild2" presStyleCnt="0"/>
      <dgm:spPr/>
    </dgm:pt>
    <dgm:pt modelId="{67922965-D331-421E-96B5-A60F59D4D682}" type="pres">
      <dgm:prSet presAssocID="{895F7BDC-101A-4DBE-A362-E072ACA41C6B}" presName="Name37" presStyleLbl="parChTrans1D2" presStyleIdx="0" presStyleCnt="2"/>
      <dgm:spPr/>
    </dgm:pt>
    <dgm:pt modelId="{DAA0803E-EE54-40E5-A340-426A7D8BD270}" type="pres">
      <dgm:prSet presAssocID="{A1B5D758-7EA0-462F-8134-7C59173F6204}" presName="hierRoot2" presStyleCnt="0">
        <dgm:presLayoutVars>
          <dgm:hierBranch val="init"/>
        </dgm:presLayoutVars>
      </dgm:prSet>
      <dgm:spPr/>
    </dgm:pt>
    <dgm:pt modelId="{816CBDD2-3D2F-45BD-8B3B-CAD4F8712161}" type="pres">
      <dgm:prSet presAssocID="{A1B5D758-7EA0-462F-8134-7C59173F6204}" presName="rootComposite" presStyleCnt="0"/>
      <dgm:spPr/>
    </dgm:pt>
    <dgm:pt modelId="{2FF3A53A-9A74-427A-8877-9A4BCE5097EE}" type="pres">
      <dgm:prSet presAssocID="{A1B5D758-7EA0-462F-8134-7C59173F6204}" presName="rootText" presStyleLbl="node2" presStyleIdx="0" presStyleCnt="2" custScaleY="101614" custLinFactNeighborX="-48978" custLinFactNeighborY="438">
        <dgm:presLayoutVars>
          <dgm:chPref val="3"/>
        </dgm:presLayoutVars>
      </dgm:prSet>
      <dgm:spPr/>
    </dgm:pt>
    <dgm:pt modelId="{522102C3-BDC8-4B6B-BCFD-FBCA3F9035F6}" type="pres">
      <dgm:prSet presAssocID="{A1B5D758-7EA0-462F-8134-7C59173F6204}" presName="rootConnector" presStyleLbl="node2" presStyleIdx="0" presStyleCnt="2"/>
      <dgm:spPr/>
    </dgm:pt>
    <dgm:pt modelId="{77255F89-3C8E-4FD2-8B7C-C5712DE40B98}" type="pres">
      <dgm:prSet presAssocID="{A1B5D758-7EA0-462F-8134-7C59173F6204}" presName="hierChild4" presStyleCnt="0"/>
      <dgm:spPr/>
    </dgm:pt>
    <dgm:pt modelId="{8C9698E8-FC6E-42D9-A18C-AFB5D4B17957}" type="pres">
      <dgm:prSet presAssocID="{391E9041-6BEB-452C-835D-B3B738EBF1A9}" presName="Name37" presStyleLbl="parChTrans1D3" presStyleIdx="0" presStyleCnt="4"/>
      <dgm:spPr/>
    </dgm:pt>
    <dgm:pt modelId="{BBF103F6-82E1-4A93-A67A-BCE866DEDD9E}" type="pres">
      <dgm:prSet presAssocID="{8E6A71BC-F417-450B-8840-57A52A5D5687}" presName="hierRoot2" presStyleCnt="0">
        <dgm:presLayoutVars>
          <dgm:hierBranch val="init"/>
        </dgm:presLayoutVars>
      </dgm:prSet>
      <dgm:spPr/>
    </dgm:pt>
    <dgm:pt modelId="{D412C844-7918-41FB-A8F9-8AD74E21E428}" type="pres">
      <dgm:prSet presAssocID="{8E6A71BC-F417-450B-8840-57A52A5D5687}" presName="rootComposite" presStyleCnt="0"/>
      <dgm:spPr/>
    </dgm:pt>
    <dgm:pt modelId="{7B35077C-70D1-43DF-8BC1-A9040DA068BF}" type="pres">
      <dgm:prSet presAssocID="{8E6A71BC-F417-450B-8840-57A52A5D5687}" presName="rootText" presStyleLbl="node3" presStyleIdx="0" presStyleCnt="4" custScaleX="165105" custLinFactNeighborX="-9122" custLinFactNeighborY="-1216">
        <dgm:presLayoutVars>
          <dgm:chPref val="3"/>
        </dgm:presLayoutVars>
      </dgm:prSet>
      <dgm:spPr/>
    </dgm:pt>
    <dgm:pt modelId="{7118D1A6-1034-4C3A-A0DA-4DF4224609F3}" type="pres">
      <dgm:prSet presAssocID="{8E6A71BC-F417-450B-8840-57A52A5D5687}" presName="rootConnector" presStyleLbl="node3" presStyleIdx="0" presStyleCnt="4"/>
      <dgm:spPr/>
    </dgm:pt>
    <dgm:pt modelId="{6674946D-B892-45CF-86F8-36FC165A94EA}" type="pres">
      <dgm:prSet presAssocID="{8E6A71BC-F417-450B-8840-57A52A5D5687}" presName="hierChild4" presStyleCnt="0"/>
      <dgm:spPr/>
    </dgm:pt>
    <dgm:pt modelId="{0A2F6F01-5D22-43C6-AC8C-BA4FB89A5DEA}" type="pres">
      <dgm:prSet presAssocID="{8E6A71BC-F417-450B-8840-57A52A5D5687}" presName="hierChild5" presStyleCnt="0"/>
      <dgm:spPr/>
    </dgm:pt>
    <dgm:pt modelId="{0FD4E50E-B304-41A4-A347-D9CEF5FEB868}" type="pres">
      <dgm:prSet presAssocID="{25B3F6B2-0D9C-4B71-AE85-A6590FB8E236}" presName="Name37" presStyleLbl="parChTrans1D3" presStyleIdx="1" presStyleCnt="4"/>
      <dgm:spPr/>
    </dgm:pt>
    <dgm:pt modelId="{E43B3E21-75A8-4060-86E4-6F94DFE003B9}" type="pres">
      <dgm:prSet presAssocID="{B3C7ED68-291D-4B9A-94E5-ABCA40C0A37E}" presName="hierRoot2" presStyleCnt="0">
        <dgm:presLayoutVars>
          <dgm:hierBranch val="init"/>
        </dgm:presLayoutVars>
      </dgm:prSet>
      <dgm:spPr/>
    </dgm:pt>
    <dgm:pt modelId="{D73BAD37-EFC0-41DD-ABEF-FEA1F47549B8}" type="pres">
      <dgm:prSet presAssocID="{B3C7ED68-291D-4B9A-94E5-ABCA40C0A37E}" presName="rootComposite" presStyleCnt="0"/>
      <dgm:spPr/>
    </dgm:pt>
    <dgm:pt modelId="{7E28B81A-AF18-4E9D-9AA9-3CF41A638A89}" type="pres">
      <dgm:prSet presAssocID="{B3C7ED68-291D-4B9A-94E5-ABCA40C0A37E}" presName="rootText" presStyleLbl="node3" presStyleIdx="1" presStyleCnt="4" custScaleX="164794" custLinFactNeighborX="-11555" custLinFactNeighborY="-2433">
        <dgm:presLayoutVars>
          <dgm:chPref val="3"/>
        </dgm:presLayoutVars>
      </dgm:prSet>
      <dgm:spPr/>
    </dgm:pt>
    <dgm:pt modelId="{9F7638B6-385B-4B15-9C9E-487CE910CE90}" type="pres">
      <dgm:prSet presAssocID="{B3C7ED68-291D-4B9A-94E5-ABCA40C0A37E}" presName="rootConnector" presStyleLbl="node3" presStyleIdx="1" presStyleCnt="4"/>
      <dgm:spPr/>
    </dgm:pt>
    <dgm:pt modelId="{9A755936-13FD-44DF-AC0D-31C7FEC0AFFD}" type="pres">
      <dgm:prSet presAssocID="{B3C7ED68-291D-4B9A-94E5-ABCA40C0A37E}" presName="hierChild4" presStyleCnt="0"/>
      <dgm:spPr/>
    </dgm:pt>
    <dgm:pt modelId="{9CE1CF87-FFAA-4AEC-A1E1-60AF14BE8B34}" type="pres">
      <dgm:prSet presAssocID="{B3C7ED68-291D-4B9A-94E5-ABCA40C0A37E}" presName="hierChild5" presStyleCnt="0"/>
      <dgm:spPr/>
    </dgm:pt>
    <dgm:pt modelId="{86843C6C-A336-4D73-84A2-B7A12469CBF7}" type="pres">
      <dgm:prSet presAssocID="{A1B5D758-7EA0-462F-8134-7C59173F6204}" presName="hierChild5" presStyleCnt="0"/>
      <dgm:spPr/>
    </dgm:pt>
    <dgm:pt modelId="{0DFB544D-59B7-4679-B3EE-6D0A6DB299BC}" type="pres">
      <dgm:prSet presAssocID="{7E198CF4-A057-4CEF-9E81-2DF355D33B7C}" presName="Name37" presStyleLbl="parChTrans1D2" presStyleIdx="1" presStyleCnt="2"/>
      <dgm:spPr/>
    </dgm:pt>
    <dgm:pt modelId="{C55211AA-2406-4F47-89F8-38A292E89A8A}" type="pres">
      <dgm:prSet presAssocID="{EEF5BE7D-F95F-4C80-B5C5-6A13D2FF5BA8}" presName="hierRoot2" presStyleCnt="0">
        <dgm:presLayoutVars>
          <dgm:hierBranch val="init"/>
        </dgm:presLayoutVars>
      </dgm:prSet>
      <dgm:spPr/>
    </dgm:pt>
    <dgm:pt modelId="{4A161734-3129-43BF-84DB-10776E15C49C}" type="pres">
      <dgm:prSet presAssocID="{EEF5BE7D-F95F-4C80-B5C5-6A13D2FF5BA8}" presName="rootComposite" presStyleCnt="0"/>
      <dgm:spPr/>
    </dgm:pt>
    <dgm:pt modelId="{0C4FC22D-34B5-43E8-B6B3-548599614795}" type="pres">
      <dgm:prSet presAssocID="{EEF5BE7D-F95F-4C80-B5C5-6A13D2FF5BA8}" presName="rootText" presStyleLbl="node2" presStyleIdx="1" presStyleCnt="2" custLinFactNeighborX="31464" custLinFactNeighborY="8985">
        <dgm:presLayoutVars>
          <dgm:chPref val="3"/>
        </dgm:presLayoutVars>
      </dgm:prSet>
      <dgm:spPr/>
    </dgm:pt>
    <dgm:pt modelId="{03BCC48D-C685-440C-A1C0-3817F7D04CFB}" type="pres">
      <dgm:prSet presAssocID="{EEF5BE7D-F95F-4C80-B5C5-6A13D2FF5BA8}" presName="rootConnector" presStyleLbl="node2" presStyleIdx="1" presStyleCnt="2"/>
      <dgm:spPr/>
    </dgm:pt>
    <dgm:pt modelId="{41317644-34D7-449A-A639-7B7640DF3ED0}" type="pres">
      <dgm:prSet presAssocID="{EEF5BE7D-F95F-4C80-B5C5-6A13D2FF5BA8}" presName="hierChild4" presStyleCnt="0"/>
      <dgm:spPr/>
    </dgm:pt>
    <dgm:pt modelId="{5176C479-9CBB-44E6-A281-167257B8FEDD}" type="pres">
      <dgm:prSet presAssocID="{8A4BDE26-9CD5-4AC6-A3BD-8484A32417A4}" presName="Name37" presStyleLbl="parChTrans1D3" presStyleIdx="2" presStyleCnt="4"/>
      <dgm:spPr/>
    </dgm:pt>
    <dgm:pt modelId="{64FB852F-9B94-4358-8AC8-194ADAE855BC}" type="pres">
      <dgm:prSet presAssocID="{E11AF1D3-5A66-41BA-924D-9C4DFD6DDD6B}" presName="hierRoot2" presStyleCnt="0">
        <dgm:presLayoutVars>
          <dgm:hierBranch val="init"/>
        </dgm:presLayoutVars>
      </dgm:prSet>
      <dgm:spPr/>
    </dgm:pt>
    <dgm:pt modelId="{B62B0B55-81CB-4353-ABDA-5D8002D2556D}" type="pres">
      <dgm:prSet presAssocID="{E11AF1D3-5A66-41BA-924D-9C4DFD6DDD6B}" presName="rootComposite" presStyleCnt="0"/>
      <dgm:spPr/>
    </dgm:pt>
    <dgm:pt modelId="{6EBD7378-2160-4F35-8FA9-87B5328DABEA}" type="pres">
      <dgm:prSet presAssocID="{E11AF1D3-5A66-41BA-924D-9C4DFD6DDD6B}" presName="rootText" presStyleLbl="node3" presStyleIdx="2" presStyleCnt="4" custScaleX="186829" custLinFactNeighborX="79149" custLinFactNeighborY="-11">
        <dgm:presLayoutVars>
          <dgm:chPref val="3"/>
        </dgm:presLayoutVars>
      </dgm:prSet>
      <dgm:spPr/>
    </dgm:pt>
    <dgm:pt modelId="{9E5AA984-6F88-4864-A079-56D422CD3245}" type="pres">
      <dgm:prSet presAssocID="{E11AF1D3-5A66-41BA-924D-9C4DFD6DDD6B}" presName="rootConnector" presStyleLbl="node3" presStyleIdx="2" presStyleCnt="4"/>
      <dgm:spPr/>
    </dgm:pt>
    <dgm:pt modelId="{F4E95F00-D4DD-4F34-B496-33E21EA5D611}" type="pres">
      <dgm:prSet presAssocID="{E11AF1D3-5A66-41BA-924D-9C4DFD6DDD6B}" presName="hierChild4" presStyleCnt="0"/>
      <dgm:spPr/>
    </dgm:pt>
    <dgm:pt modelId="{AFA14DB4-2A6C-426D-A360-D4F6937E70CE}" type="pres">
      <dgm:prSet presAssocID="{E11AF1D3-5A66-41BA-924D-9C4DFD6DDD6B}" presName="hierChild5" presStyleCnt="0"/>
      <dgm:spPr/>
    </dgm:pt>
    <dgm:pt modelId="{0E227CC8-6319-44C9-BE53-D3DC6DCEBF52}" type="pres">
      <dgm:prSet presAssocID="{3385CD06-5BC2-4BFD-8F98-289ACF709648}" presName="Name37" presStyleLbl="parChTrans1D3" presStyleIdx="3" presStyleCnt="4"/>
      <dgm:spPr/>
    </dgm:pt>
    <dgm:pt modelId="{4D492CBD-BFD2-4E6D-B514-DE4EC98987F1}" type="pres">
      <dgm:prSet presAssocID="{D1EFABE0-C112-4CBC-85D4-8538F2EE84C1}" presName="hierRoot2" presStyleCnt="0">
        <dgm:presLayoutVars>
          <dgm:hierBranch val="init"/>
        </dgm:presLayoutVars>
      </dgm:prSet>
      <dgm:spPr/>
    </dgm:pt>
    <dgm:pt modelId="{8B5368C1-7997-4345-875C-F8839054F3DF}" type="pres">
      <dgm:prSet presAssocID="{D1EFABE0-C112-4CBC-85D4-8538F2EE84C1}" presName="rootComposite" presStyleCnt="0"/>
      <dgm:spPr/>
    </dgm:pt>
    <dgm:pt modelId="{9EEAE98A-E088-4991-812B-2AAF867410C7}" type="pres">
      <dgm:prSet presAssocID="{D1EFABE0-C112-4CBC-85D4-8538F2EE84C1}" presName="rootText" presStyleLbl="node3" presStyleIdx="3" presStyleCnt="4" custScaleX="182084" custLinFactNeighborX="83790" custLinFactNeighborY="-10521">
        <dgm:presLayoutVars>
          <dgm:chPref val="3"/>
        </dgm:presLayoutVars>
      </dgm:prSet>
      <dgm:spPr/>
    </dgm:pt>
    <dgm:pt modelId="{3941C851-3419-461F-8CBC-48F0FB2827A0}" type="pres">
      <dgm:prSet presAssocID="{D1EFABE0-C112-4CBC-85D4-8538F2EE84C1}" presName="rootConnector" presStyleLbl="node3" presStyleIdx="3" presStyleCnt="4"/>
      <dgm:spPr/>
    </dgm:pt>
    <dgm:pt modelId="{BD96D8D8-3435-4011-BDF7-F2C7CE2E3ACB}" type="pres">
      <dgm:prSet presAssocID="{D1EFABE0-C112-4CBC-85D4-8538F2EE84C1}" presName="hierChild4" presStyleCnt="0"/>
      <dgm:spPr/>
    </dgm:pt>
    <dgm:pt modelId="{3AA014A5-BD75-48DC-9159-6F918D5E7BEF}" type="pres">
      <dgm:prSet presAssocID="{D1EFABE0-C112-4CBC-85D4-8538F2EE84C1}" presName="hierChild5" presStyleCnt="0"/>
      <dgm:spPr/>
    </dgm:pt>
    <dgm:pt modelId="{19691E99-2A25-4BFB-9AA1-4FEA1A633CE4}" type="pres">
      <dgm:prSet presAssocID="{EEF5BE7D-F95F-4C80-B5C5-6A13D2FF5BA8}" presName="hierChild5" presStyleCnt="0"/>
      <dgm:spPr/>
    </dgm:pt>
    <dgm:pt modelId="{A597DFFB-E465-46D7-B5DF-082527FAC238}" type="pres">
      <dgm:prSet presAssocID="{46C57748-83A2-4917-B799-FABE327E0EAB}" presName="hierChild3" presStyleCnt="0"/>
      <dgm:spPr/>
    </dgm:pt>
  </dgm:ptLst>
  <dgm:cxnLst>
    <dgm:cxn modelId="{C7E5F801-1A43-4B44-81E3-0E80F205A5CF}" type="presOf" srcId="{E11AF1D3-5A66-41BA-924D-9C4DFD6DDD6B}" destId="{6EBD7378-2160-4F35-8FA9-87B5328DABEA}" srcOrd="0" destOrd="0" presId="urn:microsoft.com/office/officeart/2005/8/layout/orgChart1"/>
    <dgm:cxn modelId="{53420B20-23F8-4CF7-B73C-34EBCF1014F1}" type="presOf" srcId="{B3C7ED68-291D-4B9A-94E5-ABCA40C0A37E}" destId="{7E28B81A-AF18-4E9D-9AA9-3CF41A638A89}" srcOrd="0" destOrd="0" presId="urn:microsoft.com/office/officeart/2005/8/layout/orgChart1"/>
    <dgm:cxn modelId="{8B922430-875C-4F8F-88D0-C5F4B355771C}" srcId="{46C57748-83A2-4917-B799-FABE327E0EAB}" destId="{A1B5D758-7EA0-462F-8134-7C59173F6204}" srcOrd="0" destOrd="0" parTransId="{895F7BDC-101A-4DBE-A362-E072ACA41C6B}" sibTransId="{5106A4F4-7BC8-42E7-9FE4-72968756EF3A}"/>
    <dgm:cxn modelId="{04EDC13C-7B2C-4B1E-BFB4-9F6F4F517E7D}" type="presOf" srcId="{46C57748-83A2-4917-B799-FABE327E0EAB}" destId="{25AACDC2-C3FF-43C3-AEE5-D17E836875EB}" srcOrd="0" destOrd="0" presId="urn:microsoft.com/office/officeart/2005/8/layout/orgChart1"/>
    <dgm:cxn modelId="{CDC26A3E-BFEB-435F-8F5F-C8DBE8FA1AB8}" type="presOf" srcId="{25B3F6B2-0D9C-4B71-AE85-A6590FB8E236}" destId="{0FD4E50E-B304-41A4-A347-D9CEF5FEB868}" srcOrd="0" destOrd="0" presId="urn:microsoft.com/office/officeart/2005/8/layout/orgChart1"/>
    <dgm:cxn modelId="{29153760-9192-4E86-BFE2-C9F8963F982E}" type="presOf" srcId="{A1B5D758-7EA0-462F-8134-7C59173F6204}" destId="{522102C3-BDC8-4B6B-BCFD-FBCA3F9035F6}" srcOrd="1" destOrd="0" presId="urn:microsoft.com/office/officeart/2005/8/layout/orgChart1"/>
    <dgm:cxn modelId="{97BFD962-2882-49E1-87D8-B4BCBB385D6A}" type="presOf" srcId="{391E9041-6BEB-452C-835D-B3B738EBF1A9}" destId="{8C9698E8-FC6E-42D9-A18C-AFB5D4B17957}" srcOrd="0" destOrd="0" presId="urn:microsoft.com/office/officeart/2005/8/layout/orgChart1"/>
    <dgm:cxn modelId="{82378543-F53B-46FE-8CB4-27F5B29BA469}" srcId="{46C57748-83A2-4917-B799-FABE327E0EAB}" destId="{EEF5BE7D-F95F-4C80-B5C5-6A13D2FF5BA8}" srcOrd="1" destOrd="0" parTransId="{7E198CF4-A057-4CEF-9E81-2DF355D33B7C}" sibTransId="{CB4CDC8C-B147-48DC-8DA1-1BE1C4E15548}"/>
    <dgm:cxn modelId="{1CA2744C-E226-4DA9-A4E6-1C194970DBA1}" type="presOf" srcId="{EEF5BE7D-F95F-4C80-B5C5-6A13D2FF5BA8}" destId="{03BCC48D-C685-440C-A1C0-3817F7D04CFB}" srcOrd="1" destOrd="0" presId="urn:microsoft.com/office/officeart/2005/8/layout/orgChart1"/>
    <dgm:cxn modelId="{579E2E6D-AC10-4D30-A24F-81B95DA9C654}" type="presOf" srcId="{D1EFABE0-C112-4CBC-85D4-8538F2EE84C1}" destId="{9EEAE98A-E088-4991-812B-2AAF867410C7}" srcOrd="0" destOrd="0" presId="urn:microsoft.com/office/officeart/2005/8/layout/orgChart1"/>
    <dgm:cxn modelId="{AC862374-4FE0-44E7-B132-C1360A7D3B64}" srcId="{EEF5BE7D-F95F-4C80-B5C5-6A13D2FF5BA8}" destId="{D1EFABE0-C112-4CBC-85D4-8538F2EE84C1}" srcOrd="1" destOrd="0" parTransId="{3385CD06-5BC2-4BFD-8F98-289ACF709648}" sibTransId="{C82F819C-AFE3-41DF-8384-821A24438D50}"/>
    <dgm:cxn modelId="{05BE868C-22EF-4BE2-A319-18C3E4655707}" srcId="{A1B5D758-7EA0-462F-8134-7C59173F6204}" destId="{8E6A71BC-F417-450B-8840-57A52A5D5687}" srcOrd="0" destOrd="0" parTransId="{391E9041-6BEB-452C-835D-B3B738EBF1A9}" sibTransId="{60B1E509-E505-4186-864C-23D3243E8C79}"/>
    <dgm:cxn modelId="{A59E7592-C0D7-4C65-B9CA-38178B67F8A6}" type="presOf" srcId="{D1EFABE0-C112-4CBC-85D4-8538F2EE84C1}" destId="{3941C851-3419-461F-8CBC-48F0FB2827A0}" srcOrd="1" destOrd="0" presId="urn:microsoft.com/office/officeart/2005/8/layout/orgChart1"/>
    <dgm:cxn modelId="{1DDA4BAA-5D01-4C9F-8763-EC4E28951726}" type="presOf" srcId="{7E198CF4-A057-4CEF-9E81-2DF355D33B7C}" destId="{0DFB544D-59B7-4679-B3EE-6D0A6DB299BC}" srcOrd="0" destOrd="0" presId="urn:microsoft.com/office/officeart/2005/8/layout/orgChart1"/>
    <dgm:cxn modelId="{BA7927AB-95C2-4733-8328-AE6A1D05F7B4}" type="presOf" srcId="{895F7BDC-101A-4DBE-A362-E072ACA41C6B}" destId="{67922965-D331-421E-96B5-A60F59D4D682}" srcOrd="0" destOrd="0" presId="urn:microsoft.com/office/officeart/2005/8/layout/orgChart1"/>
    <dgm:cxn modelId="{6D36BEAC-12A5-43E5-9B0D-30B0F5F57F40}" type="presOf" srcId="{44C7B1D3-F35E-4C0F-BE10-DAF7B9B02FB9}" destId="{70DB4922-8FD9-4484-BA45-E0BE05F18B58}" srcOrd="0" destOrd="0" presId="urn:microsoft.com/office/officeart/2005/8/layout/orgChart1"/>
    <dgm:cxn modelId="{AE1002B3-31DA-4FEC-A2E4-AB7E0B984D75}" type="presOf" srcId="{8A4BDE26-9CD5-4AC6-A3BD-8484A32417A4}" destId="{5176C479-9CBB-44E6-A281-167257B8FEDD}" srcOrd="0" destOrd="0" presId="urn:microsoft.com/office/officeart/2005/8/layout/orgChart1"/>
    <dgm:cxn modelId="{D31779B3-AE19-488B-97CF-BD36B60631C9}" type="presOf" srcId="{46C57748-83A2-4917-B799-FABE327E0EAB}" destId="{28B8B69B-A82F-476D-B18F-931D20C19E10}" srcOrd="1" destOrd="0" presId="urn:microsoft.com/office/officeart/2005/8/layout/orgChart1"/>
    <dgm:cxn modelId="{4C56E8B8-0A09-482E-B6DD-14001C024927}" type="presOf" srcId="{8E6A71BC-F417-450B-8840-57A52A5D5687}" destId="{7B35077C-70D1-43DF-8BC1-A9040DA068BF}" srcOrd="0" destOrd="0" presId="urn:microsoft.com/office/officeart/2005/8/layout/orgChart1"/>
    <dgm:cxn modelId="{F62EF6B8-E361-4B1B-BB12-1F9DCEA6EB22}" type="presOf" srcId="{A1B5D758-7EA0-462F-8134-7C59173F6204}" destId="{2FF3A53A-9A74-427A-8877-9A4BCE5097EE}" srcOrd="0" destOrd="0" presId="urn:microsoft.com/office/officeart/2005/8/layout/orgChart1"/>
    <dgm:cxn modelId="{3A487FBD-C6AF-4C8B-AD5F-285CDCC0D125}" type="presOf" srcId="{E11AF1D3-5A66-41BA-924D-9C4DFD6DDD6B}" destId="{9E5AA984-6F88-4864-A079-56D422CD3245}" srcOrd="1" destOrd="0" presId="urn:microsoft.com/office/officeart/2005/8/layout/orgChart1"/>
    <dgm:cxn modelId="{8D8C75C1-A872-4E51-9BCA-7E17DF61E3B8}" type="presOf" srcId="{B3C7ED68-291D-4B9A-94E5-ABCA40C0A37E}" destId="{9F7638B6-385B-4B15-9C9E-487CE910CE90}" srcOrd="1" destOrd="0" presId="urn:microsoft.com/office/officeart/2005/8/layout/orgChart1"/>
    <dgm:cxn modelId="{0FE211D8-6B5D-46FB-BFF2-EDD9790C0B2D}" type="presOf" srcId="{8E6A71BC-F417-450B-8840-57A52A5D5687}" destId="{7118D1A6-1034-4C3A-A0DA-4DF4224609F3}" srcOrd="1" destOrd="0" presId="urn:microsoft.com/office/officeart/2005/8/layout/orgChart1"/>
    <dgm:cxn modelId="{8555CFD9-E4DD-45E6-8D3A-0BB4742BC37D}" srcId="{A1B5D758-7EA0-462F-8134-7C59173F6204}" destId="{B3C7ED68-291D-4B9A-94E5-ABCA40C0A37E}" srcOrd="1" destOrd="0" parTransId="{25B3F6B2-0D9C-4B71-AE85-A6590FB8E236}" sibTransId="{44E6B826-B46F-4631-A157-89B0FA454FB6}"/>
    <dgm:cxn modelId="{653F33DB-E94E-4BFF-8373-4D92FF3F9541}" srcId="{44C7B1D3-F35E-4C0F-BE10-DAF7B9B02FB9}" destId="{46C57748-83A2-4917-B799-FABE327E0EAB}" srcOrd="0" destOrd="0" parTransId="{E4738DA8-4E02-4E14-9D67-6D2E9DA3E6F1}" sibTransId="{B93E7D5A-9822-47B6-982F-7C5823C38C04}"/>
    <dgm:cxn modelId="{1627E0EA-906E-4165-A175-095C904EB4DD}" type="presOf" srcId="{EEF5BE7D-F95F-4C80-B5C5-6A13D2FF5BA8}" destId="{0C4FC22D-34B5-43E8-B6B3-548599614795}" srcOrd="0" destOrd="0" presId="urn:microsoft.com/office/officeart/2005/8/layout/orgChart1"/>
    <dgm:cxn modelId="{9CA974EF-D893-46F5-AAC1-E871BD37C617}" srcId="{EEF5BE7D-F95F-4C80-B5C5-6A13D2FF5BA8}" destId="{E11AF1D3-5A66-41BA-924D-9C4DFD6DDD6B}" srcOrd="0" destOrd="0" parTransId="{8A4BDE26-9CD5-4AC6-A3BD-8484A32417A4}" sibTransId="{72D5A861-894D-43C8-8BF1-F25DEF387553}"/>
    <dgm:cxn modelId="{D1A477EF-3B2C-42FC-B0CC-65CBF0E8B69A}" type="presOf" srcId="{3385CD06-5BC2-4BFD-8F98-289ACF709648}" destId="{0E227CC8-6319-44C9-BE53-D3DC6DCEBF52}" srcOrd="0" destOrd="0" presId="urn:microsoft.com/office/officeart/2005/8/layout/orgChart1"/>
    <dgm:cxn modelId="{3D9670F2-89F4-4CE2-BF0F-91F5C9403731}" type="presParOf" srcId="{70DB4922-8FD9-4484-BA45-E0BE05F18B58}" destId="{01328051-79DE-4A05-A60A-1FC2F90C2128}" srcOrd="0" destOrd="0" presId="urn:microsoft.com/office/officeart/2005/8/layout/orgChart1"/>
    <dgm:cxn modelId="{2DBCE625-0068-438B-A7BB-2CDCBD6B42E0}" type="presParOf" srcId="{01328051-79DE-4A05-A60A-1FC2F90C2128}" destId="{AF625659-B9C7-4462-A24D-3161ADE05AEF}" srcOrd="0" destOrd="0" presId="urn:microsoft.com/office/officeart/2005/8/layout/orgChart1"/>
    <dgm:cxn modelId="{B8D9246B-5B7C-4BEB-BA04-83B956168EB8}" type="presParOf" srcId="{AF625659-B9C7-4462-A24D-3161ADE05AEF}" destId="{25AACDC2-C3FF-43C3-AEE5-D17E836875EB}" srcOrd="0" destOrd="0" presId="urn:microsoft.com/office/officeart/2005/8/layout/orgChart1"/>
    <dgm:cxn modelId="{D8CFCD77-91E4-4FC2-B5D1-3E5D96D059BF}" type="presParOf" srcId="{AF625659-B9C7-4462-A24D-3161ADE05AEF}" destId="{28B8B69B-A82F-476D-B18F-931D20C19E10}" srcOrd="1" destOrd="0" presId="urn:microsoft.com/office/officeart/2005/8/layout/orgChart1"/>
    <dgm:cxn modelId="{36535E8A-AA0C-47EF-B3E8-ABF7CEC92892}" type="presParOf" srcId="{01328051-79DE-4A05-A60A-1FC2F90C2128}" destId="{D96619AA-193D-4534-8F00-1CD65E4DEFBA}" srcOrd="1" destOrd="0" presId="urn:microsoft.com/office/officeart/2005/8/layout/orgChart1"/>
    <dgm:cxn modelId="{0B3CB513-5DC1-4C21-925E-54D244C77F67}" type="presParOf" srcId="{D96619AA-193D-4534-8F00-1CD65E4DEFBA}" destId="{67922965-D331-421E-96B5-A60F59D4D682}" srcOrd="0" destOrd="0" presId="urn:microsoft.com/office/officeart/2005/8/layout/orgChart1"/>
    <dgm:cxn modelId="{3A1A1707-A48F-46A8-98A4-787E8315F25E}" type="presParOf" srcId="{D96619AA-193D-4534-8F00-1CD65E4DEFBA}" destId="{DAA0803E-EE54-40E5-A340-426A7D8BD270}" srcOrd="1" destOrd="0" presId="urn:microsoft.com/office/officeart/2005/8/layout/orgChart1"/>
    <dgm:cxn modelId="{6090A6C3-E148-4B09-B2BF-9ED952BEE6EA}" type="presParOf" srcId="{DAA0803E-EE54-40E5-A340-426A7D8BD270}" destId="{816CBDD2-3D2F-45BD-8B3B-CAD4F8712161}" srcOrd="0" destOrd="0" presId="urn:microsoft.com/office/officeart/2005/8/layout/orgChart1"/>
    <dgm:cxn modelId="{5B4B51F8-1B47-4E00-91FF-F09EA4CA960B}" type="presParOf" srcId="{816CBDD2-3D2F-45BD-8B3B-CAD4F8712161}" destId="{2FF3A53A-9A74-427A-8877-9A4BCE5097EE}" srcOrd="0" destOrd="0" presId="urn:microsoft.com/office/officeart/2005/8/layout/orgChart1"/>
    <dgm:cxn modelId="{DDFE1D5E-A7F4-43E0-928E-B655962BB06E}" type="presParOf" srcId="{816CBDD2-3D2F-45BD-8B3B-CAD4F8712161}" destId="{522102C3-BDC8-4B6B-BCFD-FBCA3F9035F6}" srcOrd="1" destOrd="0" presId="urn:microsoft.com/office/officeart/2005/8/layout/orgChart1"/>
    <dgm:cxn modelId="{ACDB0217-1BF3-4431-997D-76D9CD7D1F12}" type="presParOf" srcId="{DAA0803E-EE54-40E5-A340-426A7D8BD270}" destId="{77255F89-3C8E-4FD2-8B7C-C5712DE40B98}" srcOrd="1" destOrd="0" presId="urn:microsoft.com/office/officeart/2005/8/layout/orgChart1"/>
    <dgm:cxn modelId="{A97C2048-7AF4-4E6A-B204-7D35344CA8E5}" type="presParOf" srcId="{77255F89-3C8E-4FD2-8B7C-C5712DE40B98}" destId="{8C9698E8-FC6E-42D9-A18C-AFB5D4B17957}" srcOrd="0" destOrd="0" presId="urn:microsoft.com/office/officeart/2005/8/layout/orgChart1"/>
    <dgm:cxn modelId="{221CDE31-6BB8-483E-B525-5A354A95593B}" type="presParOf" srcId="{77255F89-3C8E-4FD2-8B7C-C5712DE40B98}" destId="{BBF103F6-82E1-4A93-A67A-BCE866DEDD9E}" srcOrd="1" destOrd="0" presId="urn:microsoft.com/office/officeart/2005/8/layout/orgChart1"/>
    <dgm:cxn modelId="{A670EEC2-632C-400D-8D40-3A156B205FC9}" type="presParOf" srcId="{BBF103F6-82E1-4A93-A67A-BCE866DEDD9E}" destId="{D412C844-7918-41FB-A8F9-8AD74E21E428}" srcOrd="0" destOrd="0" presId="urn:microsoft.com/office/officeart/2005/8/layout/orgChart1"/>
    <dgm:cxn modelId="{88CD9320-EF43-4EAB-A73F-2CDCBB501F1F}" type="presParOf" srcId="{D412C844-7918-41FB-A8F9-8AD74E21E428}" destId="{7B35077C-70D1-43DF-8BC1-A9040DA068BF}" srcOrd="0" destOrd="0" presId="urn:microsoft.com/office/officeart/2005/8/layout/orgChart1"/>
    <dgm:cxn modelId="{A0EB7A4D-370C-4B85-825F-F47C97C11FEC}" type="presParOf" srcId="{D412C844-7918-41FB-A8F9-8AD74E21E428}" destId="{7118D1A6-1034-4C3A-A0DA-4DF4224609F3}" srcOrd="1" destOrd="0" presId="urn:microsoft.com/office/officeart/2005/8/layout/orgChart1"/>
    <dgm:cxn modelId="{0653C523-AA89-4DD5-BEA6-120ECCABFE29}" type="presParOf" srcId="{BBF103F6-82E1-4A93-A67A-BCE866DEDD9E}" destId="{6674946D-B892-45CF-86F8-36FC165A94EA}" srcOrd="1" destOrd="0" presId="urn:microsoft.com/office/officeart/2005/8/layout/orgChart1"/>
    <dgm:cxn modelId="{D22C76A7-C245-46D6-A1A7-C6B05788DA60}" type="presParOf" srcId="{BBF103F6-82E1-4A93-A67A-BCE866DEDD9E}" destId="{0A2F6F01-5D22-43C6-AC8C-BA4FB89A5DEA}" srcOrd="2" destOrd="0" presId="urn:microsoft.com/office/officeart/2005/8/layout/orgChart1"/>
    <dgm:cxn modelId="{B2E9E5D3-B37C-44AA-9F8C-968C190B886A}" type="presParOf" srcId="{77255F89-3C8E-4FD2-8B7C-C5712DE40B98}" destId="{0FD4E50E-B304-41A4-A347-D9CEF5FEB868}" srcOrd="2" destOrd="0" presId="urn:microsoft.com/office/officeart/2005/8/layout/orgChart1"/>
    <dgm:cxn modelId="{E5C93A68-359E-4154-9DAC-42C84D88FAA0}" type="presParOf" srcId="{77255F89-3C8E-4FD2-8B7C-C5712DE40B98}" destId="{E43B3E21-75A8-4060-86E4-6F94DFE003B9}" srcOrd="3" destOrd="0" presId="urn:microsoft.com/office/officeart/2005/8/layout/orgChart1"/>
    <dgm:cxn modelId="{BAE76091-52E3-47E2-B2D8-91344B60A078}" type="presParOf" srcId="{E43B3E21-75A8-4060-86E4-6F94DFE003B9}" destId="{D73BAD37-EFC0-41DD-ABEF-FEA1F47549B8}" srcOrd="0" destOrd="0" presId="urn:microsoft.com/office/officeart/2005/8/layout/orgChart1"/>
    <dgm:cxn modelId="{B8C0C3B1-33CC-4FD7-85B0-94410C9AC13E}" type="presParOf" srcId="{D73BAD37-EFC0-41DD-ABEF-FEA1F47549B8}" destId="{7E28B81A-AF18-4E9D-9AA9-3CF41A638A89}" srcOrd="0" destOrd="0" presId="urn:microsoft.com/office/officeart/2005/8/layout/orgChart1"/>
    <dgm:cxn modelId="{2096C41F-238A-4E11-876D-863CE4D8AF24}" type="presParOf" srcId="{D73BAD37-EFC0-41DD-ABEF-FEA1F47549B8}" destId="{9F7638B6-385B-4B15-9C9E-487CE910CE90}" srcOrd="1" destOrd="0" presId="urn:microsoft.com/office/officeart/2005/8/layout/orgChart1"/>
    <dgm:cxn modelId="{9EF019A7-6EFF-4DCF-934B-E90B64B17B4D}" type="presParOf" srcId="{E43B3E21-75A8-4060-86E4-6F94DFE003B9}" destId="{9A755936-13FD-44DF-AC0D-31C7FEC0AFFD}" srcOrd="1" destOrd="0" presId="urn:microsoft.com/office/officeart/2005/8/layout/orgChart1"/>
    <dgm:cxn modelId="{F8346320-50EC-4796-ADA4-5FC0662303B3}" type="presParOf" srcId="{E43B3E21-75A8-4060-86E4-6F94DFE003B9}" destId="{9CE1CF87-FFAA-4AEC-A1E1-60AF14BE8B34}" srcOrd="2" destOrd="0" presId="urn:microsoft.com/office/officeart/2005/8/layout/orgChart1"/>
    <dgm:cxn modelId="{3559C0D1-A30D-485F-B818-085700C8827D}" type="presParOf" srcId="{DAA0803E-EE54-40E5-A340-426A7D8BD270}" destId="{86843C6C-A336-4D73-84A2-B7A12469CBF7}" srcOrd="2" destOrd="0" presId="urn:microsoft.com/office/officeart/2005/8/layout/orgChart1"/>
    <dgm:cxn modelId="{759C6DC1-4AF4-4D44-AD8F-FD9C9386860A}" type="presParOf" srcId="{D96619AA-193D-4534-8F00-1CD65E4DEFBA}" destId="{0DFB544D-59B7-4679-B3EE-6D0A6DB299BC}" srcOrd="2" destOrd="0" presId="urn:microsoft.com/office/officeart/2005/8/layout/orgChart1"/>
    <dgm:cxn modelId="{CFF2E985-D521-44DB-990C-DFAA6D6EBA79}" type="presParOf" srcId="{D96619AA-193D-4534-8F00-1CD65E4DEFBA}" destId="{C55211AA-2406-4F47-89F8-38A292E89A8A}" srcOrd="3" destOrd="0" presId="urn:microsoft.com/office/officeart/2005/8/layout/orgChart1"/>
    <dgm:cxn modelId="{ABC3126D-7944-4354-8F0A-80B4FBD3DC0F}" type="presParOf" srcId="{C55211AA-2406-4F47-89F8-38A292E89A8A}" destId="{4A161734-3129-43BF-84DB-10776E15C49C}" srcOrd="0" destOrd="0" presId="urn:microsoft.com/office/officeart/2005/8/layout/orgChart1"/>
    <dgm:cxn modelId="{615A7DE0-537B-441D-B239-98EC6075EFE5}" type="presParOf" srcId="{4A161734-3129-43BF-84DB-10776E15C49C}" destId="{0C4FC22D-34B5-43E8-B6B3-548599614795}" srcOrd="0" destOrd="0" presId="urn:microsoft.com/office/officeart/2005/8/layout/orgChart1"/>
    <dgm:cxn modelId="{37FDA537-72D2-4409-8A26-67F4B609AF27}" type="presParOf" srcId="{4A161734-3129-43BF-84DB-10776E15C49C}" destId="{03BCC48D-C685-440C-A1C0-3817F7D04CFB}" srcOrd="1" destOrd="0" presId="urn:microsoft.com/office/officeart/2005/8/layout/orgChart1"/>
    <dgm:cxn modelId="{AB43305D-4A5F-4AF4-85B4-39E21C6DFF2E}" type="presParOf" srcId="{C55211AA-2406-4F47-89F8-38A292E89A8A}" destId="{41317644-34D7-449A-A639-7B7640DF3ED0}" srcOrd="1" destOrd="0" presId="urn:microsoft.com/office/officeart/2005/8/layout/orgChart1"/>
    <dgm:cxn modelId="{52B0F2B6-CACB-4CE6-AC8D-20A9D37D03A6}" type="presParOf" srcId="{41317644-34D7-449A-A639-7B7640DF3ED0}" destId="{5176C479-9CBB-44E6-A281-167257B8FEDD}" srcOrd="0" destOrd="0" presId="urn:microsoft.com/office/officeart/2005/8/layout/orgChart1"/>
    <dgm:cxn modelId="{EDB5C06B-9441-4499-80ED-EB27469BA67C}" type="presParOf" srcId="{41317644-34D7-449A-A639-7B7640DF3ED0}" destId="{64FB852F-9B94-4358-8AC8-194ADAE855BC}" srcOrd="1" destOrd="0" presId="urn:microsoft.com/office/officeart/2005/8/layout/orgChart1"/>
    <dgm:cxn modelId="{87A7BA2E-0DEA-4D39-9413-28589B261420}" type="presParOf" srcId="{64FB852F-9B94-4358-8AC8-194ADAE855BC}" destId="{B62B0B55-81CB-4353-ABDA-5D8002D2556D}" srcOrd="0" destOrd="0" presId="urn:microsoft.com/office/officeart/2005/8/layout/orgChart1"/>
    <dgm:cxn modelId="{F9FA8661-231E-413B-A73A-2AE3D1748DE2}" type="presParOf" srcId="{B62B0B55-81CB-4353-ABDA-5D8002D2556D}" destId="{6EBD7378-2160-4F35-8FA9-87B5328DABEA}" srcOrd="0" destOrd="0" presId="urn:microsoft.com/office/officeart/2005/8/layout/orgChart1"/>
    <dgm:cxn modelId="{4C2488F5-EE9B-4AD6-AAD5-D5295A9FC91F}" type="presParOf" srcId="{B62B0B55-81CB-4353-ABDA-5D8002D2556D}" destId="{9E5AA984-6F88-4864-A079-56D422CD3245}" srcOrd="1" destOrd="0" presId="urn:microsoft.com/office/officeart/2005/8/layout/orgChart1"/>
    <dgm:cxn modelId="{84CDAC88-3802-4709-AFB3-F6D597F69539}" type="presParOf" srcId="{64FB852F-9B94-4358-8AC8-194ADAE855BC}" destId="{F4E95F00-D4DD-4F34-B496-33E21EA5D611}" srcOrd="1" destOrd="0" presId="urn:microsoft.com/office/officeart/2005/8/layout/orgChart1"/>
    <dgm:cxn modelId="{183CC9F3-DF3F-4E01-9EDC-770421A7820F}" type="presParOf" srcId="{64FB852F-9B94-4358-8AC8-194ADAE855BC}" destId="{AFA14DB4-2A6C-426D-A360-D4F6937E70CE}" srcOrd="2" destOrd="0" presId="urn:microsoft.com/office/officeart/2005/8/layout/orgChart1"/>
    <dgm:cxn modelId="{25FC0F5E-B604-48BA-82AB-BB257FA9BEDE}" type="presParOf" srcId="{41317644-34D7-449A-A639-7B7640DF3ED0}" destId="{0E227CC8-6319-44C9-BE53-D3DC6DCEBF52}" srcOrd="2" destOrd="0" presId="urn:microsoft.com/office/officeart/2005/8/layout/orgChart1"/>
    <dgm:cxn modelId="{15C47566-81E4-42AE-AE5E-7A5DF86BE838}" type="presParOf" srcId="{41317644-34D7-449A-A639-7B7640DF3ED0}" destId="{4D492CBD-BFD2-4E6D-B514-DE4EC98987F1}" srcOrd="3" destOrd="0" presId="urn:microsoft.com/office/officeart/2005/8/layout/orgChart1"/>
    <dgm:cxn modelId="{B36C99C0-92BA-4900-9E34-3F520D0CF893}" type="presParOf" srcId="{4D492CBD-BFD2-4E6D-B514-DE4EC98987F1}" destId="{8B5368C1-7997-4345-875C-F8839054F3DF}" srcOrd="0" destOrd="0" presId="urn:microsoft.com/office/officeart/2005/8/layout/orgChart1"/>
    <dgm:cxn modelId="{9BFC835D-F3B5-4323-B3DC-97503099F771}" type="presParOf" srcId="{8B5368C1-7997-4345-875C-F8839054F3DF}" destId="{9EEAE98A-E088-4991-812B-2AAF867410C7}" srcOrd="0" destOrd="0" presId="urn:microsoft.com/office/officeart/2005/8/layout/orgChart1"/>
    <dgm:cxn modelId="{A31D3BA9-2F76-43F7-9D19-13C14C8DF25F}" type="presParOf" srcId="{8B5368C1-7997-4345-875C-F8839054F3DF}" destId="{3941C851-3419-461F-8CBC-48F0FB2827A0}" srcOrd="1" destOrd="0" presId="urn:microsoft.com/office/officeart/2005/8/layout/orgChart1"/>
    <dgm:cxn modelId="{51E21C21-3CFD-4B8E-9556-CB1B07D5D842}" type="presParOf" srcId="{4D492CBD-BFD2-4E6D-B514-DE4EC98987F1}" destId="{BD96D8D8-3435-4011-BDF7-F2C7CE2E3ACB}" srcOrd="1" destOrd="0" presId="urn:microsoft.com/office/officeart/2005/8/layout/orgChart1"/>
    <dgm:cxn modelId="{8197EAFE-869E-42FA-9DEF-D30C437D1923}" type="presParOf" srcId="{4D492CBD-BFD2-4E6D-B514-DE4EC98987F1}" destId="{3AA014A5-BD75-48DC-9159-6F918D5E7BEF}" srcOrd="2" destOrd="0" presId="urn:microsoft.com/office/officeart/2005/8/layout/orgChart1"/>
    <dgm:cxn modelId="{607B1774-3FB8-4AB4-B1BA-AC5445C00E29}" type="presParOf" srcId="{C55211AA-2406-4F47-89F8-38A292E89A8A}" destId="{19691E99-2A25-4BFB-9AA1-4FEA1A633CE4}" srcOrd="2" destOrd="0" presId="urn:microsoft.com/office/officeart/2005/8/layout/orgChart1"/>
    <dgm:cxn modelId="{23D58A5F-4EA3-4C02-9754-5D730AFC7FBE}" type="presParOf" srcId="{01328051-79DE-4A05-A60A-1FC2F90C2128}" destId="{A597DFFB-E465-46D7-B5DF-082527FAC23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27CC8-6319-44C9-BE53-D3DC6DCEBF52}">
      <dsp:nvSpPr>
        <dsp:cNvPr id="0" name=""/>
        <dsp:cNvSpPr/>
      </dsp:nvSpPr>
      <dsp:spPr>
        <a:xfrm>
          <a:off x="6448841" y="2577681"/>
          <a:ext cx="1382556" cy="2202344"/>
        </a:xfrm>
        <a:custGeom>
          <a:avLst/>
          <a:gdLst/>
          <a:ahLst/>
          <a:cxnLst/>
          <a:rect l="0" t="0" r="0" b="0"/>
          <a:pathLst>
            <a:path>
              <a:moveTo>
                <a:pt x="0" y="0"/>
              </a:moveTo>
              <a:lnTo>
                <a:pt x="0" y="2202344"/>
              </a:lnTo>
              <a:lnTo>
                <a:pt x="1382556" y="2202344"/>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176C479-9CBB-44E6-A281-167257B8FEDD}">
      <dsp:nvSpPr>
        <dsp:cNvPr id="0" name=""/>
        <dsp:cNvSpPr/>
      </dsp:nvSpPr>
      <dsp:spPr>
        <a:xfrm>
          <a:off x="6448841" y="2577681"/>
          <a:ext cx="1287252" cy="852254"/>
        </a:xfrm>
        <a:custGeom>
          <a:avLst/>
          <a:gdLst/>
          <a:ahLst/>
          <a:cxnLst/>
          <a:rect l="0" t="0" r="0" b="0"/>
          <a:pathLst>
            <a:path>
              <a:moveTo>
                <a:pt x="0" y="0"/>
              </a:moveTo>
              <a:lnTo>
                <a:pt x="0" y="852254"/>
              </a:lnTo>
              <a:lnTo>
                <a:pt x="1287252" y="852254"/>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DFB544D-59B7-4679-B3EE-6D0A6DB299BC}">
      <dsp:nvSpPr>
        <dsp:cNvPr id="0" name=""/>
        <dsp:cNvSpPr/>
      </dsp:nvSpPr>
      <dsp:spPr>
        <a:xfrm>
          <a:off x="6417946" y="1026762"/>
          <a:ext cx="852305" cy="524156"/>
        </a:xfrm>
        <a:custGeom>
          <a:avLst/>
          <a:gdLst/>
          <a:ahLst/>
          <a:cxnLst/>
          <a:rect l="0" t="0" r="0" b="0"/>
          <a:pathLst>
            <a:path>
              <a:moveTo>
                <a:pt x="0" y="0"/>
              </a:moveTo>
              <a:lnTo>
                <a:pt x="0" y="308536"/>
              </a:lnTo>
              <a:lnTo>
                <a:pt x="852305" y="308536"/>
              </a:lnTo>
              <a:lnTo>
                <a:pt x="852305" y="524156"/>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D4E50E-B304-41A4-A347-D9CEF5FEB868}">
      <dsp:nvSpPr>
        <dsp:cNvPr id="0" name=""/>
        <dsp:cNvSpPr/>
      </dsp:nvSpPr>
      <dsp:spPr>
        <a:xfrm>
          <a:off x="975230" y="2506496"/>
          <a:ext cx="1076519" cy="2373146"/>
        </a:xfrm>
        <a:custGeom>
          <a:avLst/>
          <a:gdLst/>
          <a:ahLst/>
          <a:cxnLst/>
          <a:rect l="0" t="0" r="0" b="0"/>
          <a:pathLst>
            <a:path>
              <a:moveTo>
                <a:pt x="0" y="0"/>
              </a:moveTo>
              <a:lnTo>
                <a:pt x="0" y="2373146"/>
              </a:lnTo>
              <a:lnTo>
                <a:pt x="1076519" y="2373146"/>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C9698E8-FC6E-42D9-A18C-AFB5D4B17957}">
      <dsp:nvSpPr>
        <dsp:cNvPr id="0" name=""/>
        <dsp:cNvSpPr/>
      </dsp:nvSpPr>
      <dsp:spPr>
        <a:xfrm>
          <a:off x="975230" y="2506496"/>
          <a:ext cx="1126482" cy="927639"/>
        </a:xfrm>
        <a:custGeom>
          <a:avLst/>
          <a:gdLst/>
          <a:ahLst/>
          <a:cxnLst/>
          <a:rect l="0" t="0" r="0" b="0"/>
          <a:pathLst>
            <a:path>
              <a:moveTo>
                <a:pt x="0" y="0"/>
              </a:moveTo>
              <a:lnTo>
                <a:pt x="0" y="927639"/>
              </a:lnTo>
              <a:lnTo>
                <a:pt x="1126482" y="927639"/>
              </a:lnTo>
            </a:path>
          </a:pathLst>
        </a:custGeom>
        <a:noFill/>
        <a:ln w="1270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7922965-D331-421E-96B5-A60F59D4D682}">
      <dsp:nvSpPr>
        <dsp:cNvPr id="0" name=""/>
        <dsp:cNvSpPr/>
      </dsp:nvSpPr>
      <dsp:spPr>
        <a:xfrm>
          <a:off x="1796640" y="1026762"/>
          <a:ext cx="4621305" cy="436398"/>
        </a:xfrm>
        <a:custGeom>
          <a:avLst/>
          <a:gdLst/>
          <a:ahLst/>
          <a:cxnLst/>
          <a:rect l="0" t="0" r="0" b="0"/>
          <a:pathLst>
            <a:path>
              <a:moveTo>
                <a:pt x="4621305" y="0"/>
              </a:moveTo>
              <a:lnTo>
                <a:pt x="4621305" y="220778"/>
              </a:lnTo>
              <a:lnTo>
                <a:pt x="0" y="220778"/>
              </a:lnTo>
              <a:lnTo>
                <a:pt x="0" y="436398"/>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5AACDC2-C3FF-43C3-AEE5-D17E836875EB}">
      <dsp:nvSpPr>
        <dsp:cNvPr id="0" name=""/>
        <dsp:cNvSpPr/>
      </dsp:nvSpPr>
      <dsp:spPr>
        <a:xfrm>
          <a:off x="4938699" y="0"/>
          <a:ext cx="2958493" cy="1026762"/>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ROTATIONS</a:t>
          </a:r>
        </a:p>
      </dsp:txBody>
      <dsp:txXfrm>
        <a:off x="4938699" y="0"/>
        <a:ext cx="2958493" cy="1026762"/>
      </dsp:txXfrm>
    </dsp:sp>
    <dsp:sp modelId="{2FF3A53A-9A74-427A-8877-9A4BCE5097EE}">
      <dsp:nvSpPr>
        <dsp:cNvPr id="0" name=""/>
        <dsp:cNvSpPr/>
      </dsp:nvSpPr>
      <dsp:spPr>
        <a:xfrm>
          <a:off x="769877" y="1463161"/>
          <a:ext cx="2053525" cy="1043334"/>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Single</a:t>
          </a:r>
        </a:p>
      </dsp:txBody>
      <dsp:txXfrm>
        <a:off x="769877" y="1463161"/>
        <a:ext cx="2053525" cy="1043334"/>
      </dsp:txXfrm>
    </dsp:sp>
    <dsp:sp modelId="{7B35077C-70D1-43DF-8BC1-A9040DA068BF}">
      <dsp:nvSpPr>
        <dsp:cNvPr id="0" name=""/>
        <dsp:cNvSpPr/>
      </dsp:nvSpPr>
      <dsp:spPr>
        <a:xfrm>
          <a:off x="2101712" y="2920754"/>
          <a:ext cx="3390473" cy="1026762"/>
        </a:xfrm>
        <a:prstGeom prst="rect">
          <a:avLst/>
        </a:prstGeom>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Left </a:t>
          </a:r>
          <a:r>
            <a:rPr lang="en-IN" sz="3500" b="1" kern="1200" dirty="0" err="1">
              <a:solidFill>
                <a:schemeClr val="accent1">
                  <a:lumMod val="50000"/>
                </a:schemeClr>
              </a:solidFill>
            </a:rPr>
            <a:t>Left</a:t>
          </a:r>
          <a:r>
            <a:rPr lang="en-IN" sz="3500" b="1" kern="1200" dirty="0">
              <a:solidFill>
                <a:schemeClr val="accent1">
                  <a:lumMod val="50000"/>
                </a:schemeClr>
              </a:solidFill>
            </a:rPr>
            <a:t> Rotation (LL)</a:t>
          </a:r>
        </a:p>
      </dsp:txBody>
      <dsp:txXfrm>
        <a:off x="2101712" y="2920754"/>
        <a:ext cx="3390473" cy="1026762"/>
      </dsp:txXfrm>
    </dsp:sp>
    <dsp:sp modelId="{7E28B81A-AF18-4E9D-9AA9-3CF41A638A89}">
      <dsp:nvSpPr>
        <dsp:cNvPr id="0" name=""/>
        <dsp:cNvSpPr/>
      </dsp:nvSpPr>
      <dsp:spPr>
        <a:xfrm>
          <a:off x="2051750" y="4366261"/>
          <a:ext cx="3384087" cy="1026762"/>
        </a:xfrm>
        <a:prstGeom prst="rect">
          <a:avLst/>
        </a:prstGeom>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Right </a:t>
          </a:r>
          <a:r>
            <a:rPr lang="en-IN" sz="3500" b="1" kern="1200" dirty="0" err="1">
              <a:solidFill>
                <a:schemeClr val="accent1">
                  <a:lumMod val="50000"/>
                </a:schemeClr>
              </a:solidFill>
            </a:rPr>
            <a:t>Right</a:t>
          </a:r>
          <a:r>
            <a:rPr lang="en-IN" sz="3500" b="1" kern="1200" dirty="0">
              <a:solidFill>
                <a:schemeClr val="accent1">
                  <a:lumMod val="50000"/>
                </a:schemeClr>
              </a:solidFill>
            </a:rPr>
            <a:t> Rotation (RR)</a:t>
          </a:r>
        </a:p>
      </dsp:txBody>
      <dsp:txXfrm>
        <a:off x="2051750" y="4366261"/>
        <a:ext cx="3384087" cy="1026762"/>
      </dsp:txXfrm>
    </dsp:sp>
    <dsp:sp modelId="{0C4FC22D-34B5-43E8-B6B3-548599614795}">
      <dsp:nvSpPr>
        <dsp:cNvPr id="0" name=""/>
        <dsp:cNvSpPr/>
      </dsp:nvSpPr>
      <dsp:spPr>
        <a:xfrm>
          <a:off x="6243488" y="1550919"/>
          <a:ext cx="2053525" cy="1026762"/>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Double</a:t>
          </a:r>
        </a:p>
      </dsp:txBody>
      <dsp:txXfrm>
        <a:off x="6243488" y="1550919"/>
        <a:ext cx="2053525" cy="1026762"/>
      </dsp:txXfrm>
    </dsp:sp>
    <dsp:sp modelId="{6EBD7378-2160-4F35-8FA9-87B5328DABEA}">
      <dsp:nvSpPr>
        <dsp:cNvPr id="0" name=""/>
        <dsp:cNvSpPr/>
      </dsp:nvSpPr>
      <dsp:spPr>
        <a:xfrm>
          <a:off x="7736093" y="2916554"/>
          <a:ext cx="3836581" cy="1026762"/>
        </a:xfrm>
        <a:prstGeom prst="rect">
          <a:avLst/>
        </a:prstGeom>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Left Right Rotation (LR)</a:t>
          </a:r>
        </a:p>
      </dsp:txBody>
      <dsp:txXfrm>
        <a:off x="7736093" y="2916554"/>
        <a:ext cx="3836581" cy="1026762"/>
      </dsp:txXfrm>
    </dsp:sp>
    <dsp:sp modelId="{9EEAE98A-E088-4991-812B-2AAF867410C7}">
      <dsp:nvSpPr>
        <dsp:cNvPr id="0" name=""/>
        <dsp:cNvSpPr/>
      </dsp:nvSpPr>
      <dsp:spPr>
        <a:xfrm>
          <a:off x="7831398" y="4266645"/>
          <a:ext cx="3739141" cy="1026762"/>
        </a:xfrm>
        <a:prstGeom prst="rect">
          <a:avLst/>
        </a:prstGeom>
        <a:gradFill rotWithShape="0">
          <a:gsLst>
            <a:gs pos="0">
              <a:schemeClr val="accent6">
                <a:lumMod val="60000"/>
                <a:lumOff val="40000"/>
              </a:schemeClr>
            </a:gs>
            <a:gs pos="74000">
              <a:schemeClr val="accent6">
                <a:lumMod val="40000"/>
                <a:lumOff val="60000"/>
              </a:schemeClr>
            </a:gs>
            <a:gs pos="83000">
              <a:schemeClr val="accent6">
                <a:lumMod val="40000"/>
                <a:lumOff val="60000"/>
              </a:schemeClr>
            </a:gs>
            <a:gs pos="100000">
              <a:schemeClr val="accent6">
                <a:lumMod val="40000"/>
                <a:lumOff val="60000"/>
              </a:schemeClr>
            </a:gs>
          </a:gsLst>
          <a:lin ang="5400000" scaled="1"/>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b="1" kern="1200" dirty="0">
              <a:solidFill>
                <a:schemeClr val="accent1">
                  <a:lumMod val="50000"/>
                </a:schemeClr>
              </a:solidFill>
            </a:rPr>
            <a:t>Right Left Rotation (RL)</a:t>
          </a:r>
        </a:p>
      </dsp:txBody>
      <dsp:txXfrm>
        <a:off x="7831398" y="4266645"/>
        <a:ext cx="3739141" cy="102676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57532-4E62-42CC-B7CB-9F59924247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IN"/>
          </a:p>
        </p:txBody>
      </p:sp>
      <p:sp>
        <p:nvSpPr>
          <p:cNvPr id="3" name="Date Placeholder 2">
            <a:extLst>
              <a:ext uri="{FF2B5EF4-FFF2-40B4-BE49-F238E27FC236}">
                <a16:creationId xmlns:a16="http://schemas.microsoft.com/office/drawing/2014/main" id="{F4E4F380-A750-4611-BA23-19E58A657DB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50FE7A02-7FFA-47B7-B7F5-58ED519B2981}" type="datetimeFigureOut">
              <a:rPr lang="en-IN"/>
              <a:pPr>
                <a:defRPr/>
              </a:pPr>
              <a:t>21-09-2020</a:t>
            </a:fld>
            <a:endParaRPr lang="en-IN"/>
          </a:p>
        </p:txBody>
      </p:sp>
      <p:sp>
        <p:nvSpPr>
          <p:cNvPr id="4" name="Slide Image Placeholder 3">
            <a:extLst>
              <a:ext uri="{FF2B5EF4-FFF2-40B4-BE49-F238E27FC236}">
                <a16:creationId xmlns:a16="http://schemas.microsoft.com/office/drawing/2014/main" id="{F969E340-D662-4093-856B-822C27463D9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5967D3BF-94A3-4224-9DF4-4E44F628DD5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A644E13A-CEEE-4791-93F4-6D526EBFAB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IN"/>
          </a:p>
        </p:txBody>
      </p:sp>
      <p:sp>
        <p:nvSpPr>
          <p:cNvPr id="7" name="Slide Number Placeholder 6">
            <a:extLst>
              <a:ext uri="{FF2B5EF4-FFF2-40B4-BE49-F238E27FC236}">
                <a16:creationId xmlns:a16="http://schemas.microsoft.com/office/drawing/2014/main" id="{F85709E4-EC17-42E0-97DA-E60C47572F61}"/>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D93BC9D2-7EF2-4258-B9DE-D0D131D30381}"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techsmartclass.com/DS/U3_T5.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Database" TargetMode="External"/><Relationship Id="rId13" Type="http://schemas.openxmlformats.org/officeDocument/2006/relationships/hyperlink" Target="https://en.wikipedia.org/wiki/B-tree#cite_note-bayer-mccreight-1970-1" TargetMode="External"/><Relationship Id="rId3" Type="http://schemas.openxmlformats.org/officeDocument/2006/relationships/hyperlink" Target="https://en.wikipedia.org/wiki/Tree_data_structure" TargetMode="External"/><Relationship Id="rId7" Type="http://schemas.openxmlformats.org/officeDocument/2006/relationships/hyperlink" Target="https://en.wikipedia.org/wiki/Self-balancing_binary_search_tree" TargetMode="External"/><Relationship Id="rId12" Type="http://schemas.openxmlformats.org/officeDocument/2006/relationships/hyperlink" Target="https://en.wikipedia.org/wiki/Boeing"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B-tree#cite_note-FOOTNOTEComer1979-2" TargetMode="External"/><Relationship Id="rId11" Type="http://schemas.openxmlformats.org/officeDocument/2006/relationships/hyperlink" Target="https://en.wikipedia.org/wiki/Edward_M._McCreight" TargetMode="External"/><Relationship Id="rId5" Type="http://schemas.openxmlformats.org/officeDocument/2006/relationships/hyperlink" Target="https://en.wikipedia.org/wiki/Binary_search_tree" TargetMode="External"/><Relationship Id="rId15" Type="http://schemas.openxmlformats.org/officeDocument/2006/relationships/hyperlink" Target="https://en.wikipedia.org/wiki/B-tree#cite_note-FOOTNOTEBayerMcCreight1972-3" TargetMode="External"/><Relationship Id="rId10" Type="http://schemas.openxmlformats.org/officeDocument/2006/relationships/hyperlink" Target="https://en.wikipedia.org/wiki/Rudolf_Bayer" TargetMode="External"/><Relationship Id="rId4" Type="http://schemas.openxmlformats.org/officeDocument/2006/relationships/hyperlink" Target="https://en.wikipedia.org/wiki/Logarithmic_time" TargetMode="External"/><Relationship Id="rId9" Type="http://schemas.openxmlformats.org/officeDocument/2006/relationships/hyperlink" Target="https://en.wikipedia.org/wiki/File_system" TargetMode="External"/><Relationship Id="rId14" Type="http://schemas.openxmlformats.org/officeDocument/2006/relationships/hyperlink" Target="https://en.wikipedia.org/wiki/Acta_Informatica"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B-tree" TargetMode="External"/><Relationship Id="rId13" Type="http://schemas.openxmlformats.org/officeDocument/2006/relationships/hyperlink" Target="https://en.wikipedia.org/wiki/John_Hopcroft"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Data_element" TargetMode="External"/><Relationship Id="rId12" Type="http://schemas.openxmlformats.org/officeDocument/2006/relationships/hyperlink" Target="https://en.wikipedia.org/wiki/2%E2%80%933_tree#cite_note-3"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Internal_node#Internal_nodes" TargetMode="External"/><Relationship Id="rId11" Type="http://schemas.openxmlformats.org/officeDocument/2006/relationships/hyperlink" Target="https://en.wikipedia.org/wiki/2%E2%80%933_tree#cite_note-2" TargetMode="External"/><Relationship Id="rId5" Type="http://schemas.openxmlformats.org/officeDocument/2006/relationships/hyperlink" Target="https://en.wikipedia.org/wiki/Node_(computer_science)" TargetMode="External"/><Relationship Id="rId10" Type="http://schemas.openxmlformats.org/officeDocument/2006/relationships/hyperlink" Target="https://en.wikipedia.org/wiki/Leaf_node" TargetMode="External"/><Relationship Id="rId4" Type="http://schemas.openxmlformats.org/officeDocument/2006/relationships/hyperlink" Target="https://en.wikipedia.org/wiki/Tree_data_structure" TargetMode="External"/><Relationship Id="rId9" Type="http://schemas.openxmlformats.org/officeDocument/2006/relationships/hyperlink" Target="https://en.wikipedia.org/wiki/2%E2%80%933_tree#cite_note-1" TargetMode="External"/><Relationship Id="rId14" Type="http://schemas.openxmlformats.org/officeDocument/2006/relationships/hyperlink" Target="https://en.wikipedia.org/wiki/2%E2%80%933_tree#cite_note-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a:spcBef>
                <a:spcPts val="0"/>
              </a:spcBef>
              <a:spcAft>
                <a:spcPts val="0"/>
              </a:spcAft>
            </a:pPr>
            <a:r>
              <a:rPr lang="en-US" sz="1800" dirty="0">
                <a:effectLst/>
                <a:latin typeface="Times New Roman" panose="02020603050405020304" pitchFamily="18" charset="0"/>
                <a:ea typeface="Times New Roman" panose="02020603050405020304" pitchFamily="18" charset="0"/>
              </a:rPr>
              <a:t>A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3"/>
              </a:rPr>
              <a:t>binary tree</a:t>
            </a:r>
            <a:r>
              <a:rPr lang="en-US" sz="1800" dirty="0">
                <a:effectLst/>
                <a:latin typeface="Times New Roman" panose="02020603050405020304" pitchFamily="18" charset="0"/>
                <a:ea typeface="Times New Roman" panose="02020603050405020304" pitchFamily="18" charset="0"/>
              </a:rPr>
              <a:t> is represented using array representation or linked list representation. When a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3"/>
              </a:rPr>
              <a:t>binary tree</a:t>
            </a:r>
            <a:r>
              <a:rPr lang="en-US" sz="1800" dirty="0">
                <a:effectLst/>
                <a:latin typeface="Times New Roman" panose="02020603050405020304" pitchFamily="18" charset="0"/>
                <a:ea typeface="Times New Roman" panose="02020603050405020304" pitchFamily="18" charset="0"/>
              </a:rPr>
              <a:t> is represented using linked list representation, if any node is not having a child we use NULL pointer in that position. In any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3"/>
              </a:rPr>
              <a:t>binary tree</a:t>
            </a:r>
            <a:r>
              <a:rPr lang="en-US" sz="1800" dirty="0">
                <a:effectLst/>
                <a:latin typeface="Times New Roman" panose="02020603050405020304" pitchFamily="18" charset="0"/>
                <a:ea typeface="Times New Roman" panose="02020603050405020304" pitchFamily="18" charset="0"/>
              </a:rPr>
              <a:t> linked list representation, there are more number of NULL pointer than actual pointers.</a:t>
            </a:r>
          </a:p>
          <a:p>
            <a:pPr marL="0" marR="0" indent="45720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45720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Generally, in any </a:t>
            </a:r>
            <a:r>
              <a:rPr lang="en-US" sz="1800" u="none" strike="noStrike" dirty="0">
                <a:solidFill>
                  <a:srgbClr val="0563C1"/>
                </a:solidFill>
                <a:effectLst/>
                <a:latin typeface="Times New Roman" panose="02020603050405020304" pitchFamily="18" charset="0"/>
                <a:ea typeface="Times New Roman" panose="02020603050405020304" pitchFamily="18" charset="0"/>
                <a:hlinkClick r:id="rId3"/>
              </a:rPr>
              <a:t>binary tree</a:t>
            </a:r>
            <a:r>
              <a:rPr lang="en-US" sz="1800" dirty="0">
                <a:effectLst/>
                <a:latin typeface="Times New Roman" panose="02020603050405020304" pitchFamily="18" charset="0"/>
                <a:ea typeface="Times New Roman" panose="02020603050405020304" pitchFamily="18" charset="0"/>
              </a:rPr>
              <a:t> linked list representation, if there are </a:t>
            </a:r>
            <a:r>
              <a:rPr lang="en-US" sz="1800" b="1" dirty="0">
                <a:effectLst/>
                <a:latin typeface="Times New Roman" panose="02020603050405020304" pitchFamily="18" charset="0"/>
                <a:ea typeface="Times New Roman" panose="02020603050405020304" pitchFamily="18" charset="0"/>
              </a:rPr>
              <a:t>2N</a:t>
            </a:r>
            <a:r>
              <a:rPr lang="en-US" sz="1800" dirty="0">
                <a:effectLst/>
                <a:latin typeface="Times New Roman" panose="02020603050405020304" pitchFamily="18" charset="0"/>
                <a:ea typeface="Times New Roman" panose="02020603050405020304" pitchFamily="18" charset="0"/>
              </a:rPr>
              <a:t> number of reference fields, then </a:t>
            </a:r>
            <a:r>
              <a:rPr lang="en-US" sz="1800" b="1" dirty="0">
                <a:effectLst/>
                <a:latin typeface="Times New Roman" panose="02020603050405020304" pitchFamily="18" charset="0"/>
                <a:ea typeface="Times New Roman" panose="02020603050405020304" pitchFamily="18" charset="0"/>
              </a:rPr>
              <a:t>N+1</a:t>
            </a:r>
            <a:r>
              <a:rPr lang="en-US" sz="1800" dirty="0">
                <a:effectLst/>
                <a:latin typeface="Times New Roman" panose="02020603050405020304" pitchFamily="18" charset="0"/>
                <a:ea typeface="Times New Roman" panose="02020603050405020304" pitchFamily="18" charset="0"/>
              </a:rPr>
              <a:t> number of reference fields are filled with NULL ( </a:t>
            </a:r>
            <a:r>
              <a:rPr lang="en-US" sz="1800" b="1" dirty="0">
                <a:effectLst/>
                <a:latin typeface="Times New Roman" panose="02020603050405020304" pitchFamily="18" charset="0"/>
                <a:ea typeface="Times New Roman" panose="02020603050405020304" pitchFamily="18" charset="0"/>
              </a:rPr>
              <a:t>N+1 are NULL out of 2N</a:t>
            </a:r>
            <a:r>
              <a:rPr lang="en-US" sz="1800" dirty="0">
                <a:effectLst/>
                <a:latin typeface="Times New Roman" panose="02020603050405020304" pitchFamily="18" charset="0"/>
                <a:ea typeface="Times New Roman" panose="02020603050405020304" pitchFamily="18" charset="0"/>
              </a:rPr>
              <a:t> ). This NULL pointer does not play any role except indicating there is no link (no child).</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6</a:t>
            </a:fld>
            <a:endParaRPr lang="en-IN" altLang="en-US"/>
          </a:p>
        </p:txBody>
      </p:sp>
    </p:spTree>
    <p:extLst>
      <p:ext uri="{BB962C8B-B14F-4D97-AF65-F5344CB8AC3E}">
        <p14:creationId xmlns:p14="http://schemas.microsoft.com/office/powerpoint/2010/main" val="2253283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333333"/>
                </a:solidFill>
                <a:latin typeface="Open Sans"/>
              </a:rPr>
              <a:t>T</a:t>
            </a:r>
            <a:r>
              <a:rPr lang="en-US" sz="1200" b="0" i="0" dirty="0">
                <a:solidFill>
                  <a:srgbClr val="333333"/>
                </a:solidFill>
                <a:effectLst/>
                <a:latin typeface="Open Sans"/>
              </a:rPr>
              <a:t>here is a special type of search tree called m-way Search tree in which a node contains more than one value (key) and more than two children. </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31</a:t>
            </a:fld>
            <a:endParaRPr lang="en-IN" altLang="en-US"/>
          </a:p>
        </p:txBody>
      </p:sp>
    </p:spTree>
    <p:extLst>
      <p:ext uri="{BB962C8B-B14F-4D97-AF65-F5344CB8AC3E}">
        <p14:creationId xmlns:p14="http://schemas.microsoft.com/office/powerpoint/2010/main" val="2869902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a:rPr>
              <a:t>For example, B-Tree of Order 4 contains a maximum of 3 key values in a node and maximum of 4 children for a node.</a:t>
            </a:r>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32</a:t>
            </a:fld>
            <a:endParaRPr lang="en-IN" altLang="en-US"/>
          </a:p>
        </p:txBody>
      </p:sp>
    </p:spTree>
    <p:extLst>
      <p:ext uri="{BB962C8B-B14F-4D97-AF65-F5344CB8AC3E}">
        <p14:creationId xmlns:p14="http://schemas.microsoft.com/office/powerpoint/2010/main" val="69399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B-tree</a:t>
            </a:r>
            <a:r>
              <a:rPr lang="en-US" b="0" i="0" dirty="0">
                <a:solidFill>
                  <a:srgbClr val="202122"/>
                </a:solidFill>
                <a:effectLst/>
                <a:latin typeface="Arial" panose="020B0604020202020204" pitchFamily="34" charset="0"/>
              </a:rPr>
              <a:t> is a self-balancing </a:t>
            </a:r>
            <a:r>
              <a:rPr lang="en-US" b="0" i="0" u="none" strike="noStrike" dirty="0">
                <a:solidFill>
                  <a:srgbClr val="0B0080"/>
                </a:solidFill>
                <a:effectLst/>
                <a:latin typeface="Arial" panose="020B0604020202020204" pitchFamily="34" charset="0"/>
                <a:hlinkClick r:id="rId3" tooltip="Tree data structure"/>
              </a:rPr>
              <a:t>tree data structure</a:t>
            </a:r>
            <a:r>
              <a:rPr lang="en-US" b="0" i="0" dirty="0">
                <a:solidFill>
                  <a:srgbClr val="202122"/>
                </a:solidFill>
                <a:effectLst/>
                <a:latin typeface="Arial" panose="020B0604020202020204" pitchFamily="34" charset="0"/>
              </a:rPr>
              <a:t> that maintains sorted data and allows searches, sequential access, insertions, and deletions in </a:t>
            </a:r>
            <a:r>
              <a:rPr lang="en-US" b="0" i="0" u="none" strike="noStrike" dirty="0">
                <a:solidFill>
                  <a:srgbClr val="0B0080"/>
                </a:solidFill>
                <a:effectLst/>
                <a:latin typeface="Arial" panose="020B0604020202020204" pitchFamily="34" charset="0"/>
                <a:hlinkClick r:id="rId4" tooltip="Logarithmic time"/>
              </a:rPr>
              <a:t>logarithmic time</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The B-tree generalizes the </a:t>
            </a:r>
            <a:r>
              <a:rPr lang="en-US" b="0" i="0" u="none" strike="noStrike" dirty="0">
                <a:solidFill>
                  <a:srgbClr val="0B0080"/>
                </a:solidFill>
                <a:effectLst/>
                <a:latin typeface="Arial" panose="020B0604020202020204" pitchFamily="34" charset="0"/>
                <a:hlinkClick r:id="rId5" tooltip="Binary search tree"/>
              </a:rPr>
              <a:t>binary search tree</a:t>
            </a:r>
            <a:r>
              <a:rPr lang="en-US" b="0" i="0" dirty="0">
                <a:solidFill>
                  <a:srgbClr val="202122"/>
                </a:solidFill>
                <a:effectLst/>
                <a:latin typeface="Arial" panose="020B0604020202020204" pitchFamily="34" charset="0"/>
              </a:rPr>
              <a:t>, allowing for nodes with more than two children.</a:t>
            </a:r>
            <a:r>
              <a:rPr lang="en-US" b="0" i="0" u="none" strike="noStrike" baseline="30000" dirty="0">
                <a:solidFill>
                  <a:srgbClr val="0B0080"/>
                </a:solidFill>
                <a:effectLst/>
                <a:latin typeface="Arial" panose="020B0604020202020204" pitchFamily="34" charset="0"/>
                <a:hlinkClick r:id="rId6"/>
              </a:rPr>
              <a:t>[2]</a:t>
            </a:r>
            <a:r>
              <a:rPr lang="en-US" b="0" i="0" dirty="0">
                <a:solidFill>
                  <a:srgbClr val="202122"/>
                </a:solidFill>
                <a:effectLst/>
                <a:latin typeface="Arial" panose="020B0604020202020204" pitchFamily="34" charset="0"/>
              </a:rPr>
              <a:t> Unlike other </a:t>
            </a:r>
            <a:r>
              <a:rPr lang="en-US" b="0" i="0" u="none" strike="noStrike" dirty="0">
                <a:solidFill>
                  <a:srgbClr val="0B0080"/>
                </a:solidFill>
                <a:effectLst/>
                <a:latin typeface="Arial" panose="020B0604020202020204" pitchFamily="34" charset="0"/>
                <a:hlinkClick r:id="rId7" tooltip="Self-balancing binary search tree"/>
              </a:rPr>
              <a:t>self-balancing binary search trees</a:t>
            </a:r>
            <a:r>
              <a:rPr lang="en-US" b="0" i="0" dirty="0">
                <a:solidFill>
                  <a:srgbClr val="202122"/>
                </a:solidFill>
                <a:effectLst/>
                <a:latin typeface="Arial" panose="020B0604020202020204" pitchFamily="34" charset="0"/>
              </a:rPr>
              <a:t>, the B-tree is well suited for storage systems that read and write relatively large blocks of data, such as disks. It is commonly used in </a:t>
            </a:r>
            <a:r>
              <a:rPr lang="en-US" b="0" i="0" u="none" strike="noStrike" dirty="0">
                <a:solidFill>
                  <a:srgbClr val="0B0080"/>
                </a:solidFill>
                <a:effectLst/>
                <a:latin typeface="Arial" panose="020B0604020202020204" pitchFamily="34" charset="0"/>
                <a:hlinkClick r:id="rId8" tooltip="Database"/>
              </a:rPr>
              <a:t>databases</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9"/>
              </a:rPr>
              <a:t>file systems</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B-trees were invented by </a:t>
            </a:r>
            <a:r>
              <a:rPr lang="en-US" b="0" i="0" u="none" strike="noStrike" dirty="0">
                <a:solidFill>
                  <a:srgbClr val="0B0080"/>
                </a:solidFill>
                <a:effectLst/>
                <a:latin typeface="Arial" panose="020B0604020202020204" pitchFamily="34" charset="0"/>
                <a:hlinkClick r:id="rId10" tooltip="Rudolf Bayer"/>
              </a:rPr>
              <a:t>Rudolf Bayer</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11" tooltip="Edward M. McCreight"/>
              </a:rPr>
              <a:t>Edward </a:t>
            </a:r>
            <a:r>
              <a:rPr lang="en-US" b="0" i="0" u="none" strike="noStrike" dirty="0" err="1">
                <a:solidFill>
                  <a:srgbClr val="0B0080"/>
                </a:solidFill>
                <a:effectLst/>
                <a:latin typeface="Arial" panose="020B0604020202020204" pitchFamily="34" charset="0"/>
                <a:hlinkClick r:id="rId11" tooltip="Edward M. McCreight"/>
              </a:rPr>
              <a:t>M.McCreight</a:t>
            </a:r>
            <a:r>
              <a:rPr lang="en-US" b="0" i="0" dirty="0">
                <a:solidFill>
                  <a:srgbClr val="202122"/>
                </a:solidFill>
                <a:effectLst/>
                <a:latin typeface="Arial" panose="020B0604020202020204" pitchFamily="34" charset="0"/>
              </a:rPr>
              <a:t> while working at </a:t>
            </a:r>
            <a:r>
              <a:rPr lang="en-US" b="0" i="0" u="none" strike="noStrike" dirty="0">
                <a:solidFill>
                  <a:srgbClr val="0B0080"/>
                </a:solidFill>
                <a:effectLst/>
                <a:latin typeface="Arial" panose="020B0604020202020204" pitchFamily="34" charset="0"/>
                <a:hlinkClick r:id="rId12" tooltip="Boeing"/>
              </a:rPr>
              <a:t>Boeing Research Labs</a:t>
            </a:r>
            <a:r>
              <a:rPr lang="en-US" b="0" i="0" dirty="0">
                <a:solidFill>
                  <a:srgbClr val="202122"/>
                </a:solidFill>
                <a:effectLst/>
                <a:latin typeface="Arial" panose="020B0604020202020204" pitchFamily="34" charset="0"/>
              </a:rPr>
              <a:t>, for the purpose of efficiently managing index pages for large random access files. The basic assumption was that indexes would be so voluminous that only small chunks of the tree could fit in main memory. Bayer and McCreight's paper, </a:t>
            </a:r>
            <a:r>
              <a:rPr lang="en-US" b="0" i="1" dirty="0">
                <a:solidFill>
                  <a:srgbClr val="202122"/>
                </a:solidFill>
                <a:effectLst/>
                <a:latin typeface="Arial" panose="020B0604020202020204" pitchFamily="34" charset="0"/>
              </a:rPr>
              <a:t>Organization and maintenance of large ordered indices</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3"/>
              </a:rPr>
              <a:t>[1]</a:t>
            </a:r>
            <a:r>
              <a:rPr lang="en-US" b="0" i="0" dirty="0">
                <a:solidFill>
                  <a:srgbClr val="202122"/>
                </a:solidFill>
                <a:effectLst/>
                <a:latin typeface="Arial" panose="020B0604020202020204" pitchFamily="34" charset="0"/>
              </a:rPr>
              <a:t> was first circulated in July 1970 and later published in </a:t>
            </a:r>
            <a:r>
              <a:rPr lang="en-US" b="0" i="1" u="none" strike="noStrike" dirty="0">
                <a:solidFill>
                  <a:srgbClr val="0B0080"/>
                </a:solidFill>
                <a:effectLst/>
                <a:latin typeface="Arial" panose="020B0604020202020204" pitchFamily="34" charset="0"/>
                <a:hlinkClick r:id="rId14" tooltip="Acta Informatica"/>
              </a:rPr>
              <a:t>Acta Informatica</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5"/>
              </a:rPr>
              <a:t>[3]</a:t>
            </a:r>
            <a:endParaRPr lang="en-US" b="0" i="0" u="none" strike="noStrike" baseline="30000" dirty="0">
              <a:solidFill>
                <a:srgbClr val="202122"/>
              </a:solidFill>
              <a:effectLst/>
              <a:latin typeface="Arial" panose="020B0604020202020204" pitchFamily="34" charset="0"/>
            </a:endParaRPr>
          </a:p>
          <a:p>
            <a:endParaRPr lang="en-US" b="0" i="0" u="none" strike="noStrike" baseline="3000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According to Knuth's definition, a B-tree of order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 is a tree which satisfies the following properties:</a:t>
            </a:r>
          </a:p>
          <a:p>
            <a:pPr algn="l">
              <a:buFont typeface="+mj-lt"/>
              <a:buAutoNum type="arabicPeriod"/>
            </a:pPr>
            <a:r>
              <a:rPr lang="en-US" b="0" i="0" dirty="0">
                <a:solidFill>
                  <a:srgbClr val="202122"/>
                </a:solidFill>
                <a:effectLst/>
                <a:latin typeface="Arial" panose="020B0604020202020204" pitchFamily="34" charset="0"/>
              </a:rPr>
              <a:t>Every node has at most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 children.</a:t>
            </a:r>
          </a:p>
          <a:p>
            <a:pPr algn="l">
              <a:buFont typeface="+mj-lt"/>
              <a:buAutoNum type="arabicPeriod"/>
            </a:pPr>
            <a:r>
              <a:rPr lang="en-US" b="0" i="0" dirty="0">
                <a:solidFill>
                  <a:srgbClr val="202122"/>
                </a:solidFill>
                <a:effectLst/>
                <a:latin typeface="Arial" panose="020B0604020202020204" pitchFamily="34" charset="0"/>
              </a:rPr>
              <a:t>Every non-leaf node (except root) has at least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/2⌉ child nodes.</a:t>
            </a:r>
          </a:p>
          <a:p>
            <a:pPr algn="l">
              <a:buFont typeface="+mj-lt"/>
              <a:buAutoNum type="arabicPeriod"/>
            </a:pPr>
            <a:r>
              <a:rPr lang="en-US" b="0" i="0" dirty="0">
                <a:solidFill>
                  <a:srgbClr val="202122"/>
                </a:solidFill>
                <a:effectLst/>
                <a:latin typeface="Arial" panose="020B0604020202020204" pitchFamily="34" charset="0"/>
              </a:rPr>
              <a:t>The root has at least two children if it is not a leaf node.</a:t>
            </a:r>
          </a:p>
          <a:p>
            <a:pPr algn="l">
              <a:buFont typeface="+mj-lt"/>
              <a:buAutoNum type="arabicPeriod"/>
            </a:pPr>
            <a:r>
              <a:rPr lang="en-US" b="0" i="0" dirty="0">
                <a:solidFill>
                  <a:srgbClr val="202122"/>
                </a:solidFill>
                <a:effectLst/>
                <a:latin typeface="Arial" panose="020B0604020202020204" pitchFamily="34" charset="0"/>
              </a:rPr>
              <a:t>A non-leaf node with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 children contains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 − 1 keys.</a:t>
            </a:r>
          </a:p>
          <a:p>
            <a:pPr algn="l">
              <a:buFont typeface="+mj-lt"/>
              <a:buAutoNum type="arabicPeriod"/>
            </a:pPr>
            <a:r>
              <a:rPr lang="en-US" b="0" i="0" dirty="0">
                <a:solidFill>
                  <a:srgbClr val="202122"/>
                </a:solidFill>
                <a:effectLst/>
                <a:latin typeface="Arial" panose="020B0604020202020204" pitchFamily="34" charset="0"/>
              </a:rPr>
              <a:t>All leaves appear in the same level and carry no information.</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33</a:t>
            </a:fld>
            <a:endParaRPr lang="en-IN" altLang="en-US"/>
          </a:p>
        </p:txBody>
      </p:sp>
    </p:spTree>
    <p:extLst>
      <p:ext uri="{BB962C8B-B14F-4D97-AF65-F5344CB8AC3E}">
        <p14:creationId xmlns:p14="http://schemas.microsoft.com/office/powerpoint/2010/main" val="702004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a:t>
            </a:r>
            <a:r>
              <a:rPr lang="en-US" b="0" i="0" u="none" strike="noStrike" dirty="0">
                <a:solidFill>
                  <a:srgbClr val="0B0080"/>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2–3 tree</a:t>
            </a:r>
            <a:r>
              <a:rPr lang="en-US" b="0" i="0" dirty="0">
                <a:solidFill>
                  <a:srgbClr val="202122"/>
                </a:solidFill>
                <a:effectLst/>
                <a:latin typeface="Arial" panose="020B0604020202020204" pitchFamily="34" charset="0"/>
              </a:rPr>
              <a:t> is a </a:t>
            </a:r>
            <a:r>
              <a:rPr lang="en-US" b="0" i="0" u="none" strike="noStrike" dirty="0">
                <a:solidFill>
                  <a:srgbClr val="0B0080"/>
                </a:solidFill>
                <a:effectLst/>
                <a:latin typeface="Arial" panose="020B0604020202020204" pitchFamily="34" charset="0"/>
                <a:hlinkClick r:id="rId4" tooltip="Tree data structure"/>
              </a:rPr>
              <a:t>tree data structure</a:t>
            </a:r>
            <a:r>
              <a:rPr lang="en-US" b="0" i="0" dirty="0">
                <a:solidFill>
                  <a:srgbClr val="202122"/>
                </a:solidFill>
                <a:effectLst/>
                <a:latin typeface="Arial" panose="020B0604020202020204" pitchFamily="34" charset="0"/>
              </a:rPr>
              <a:t>, where every </a:t>
            </a:r>
            <a:r>
              <a:rPr lang="en-US" b="0" i="0" u="none" strike="noStrike" dirty="0">
                <a:solidFill>
                  <a:srgbClr val="0B0080"/>
                </a:solidFill>
                <a:effectLst/>
                <a:latin typeface="Arial" panose="020B0604020202020204" pitchFamily="34" charset="0"/>
                <a:hlinkClick r:id="rId5" tooltip="Node (computer science)"/>
              </a:rPr>
              <a:t>node</a:t>
            </a:r>
            <a:r>
              <a:rPr lang="en-US" b="0" i="0" dirty="0">
                <a:solidFill>
                  <a:srgbClr val="202122"/>
                </a:solidFill>
                <a:effectLst/>
                <a:latin typeface="Arial" panose="020B0604020202020204" pitchFamily="34" charset="0"/>
              </a:rPr>
              <a:t> with children (</a:t>
            </a:r>
            <a:r>
              <a:rPr lang="en-US" b="0" i="0" u="none" strike="noStrike" dirty="0">
                <a:solidFill>
                  <a:srgbClr val="0B0080"/>
                </a:solidFill>
                <a:effectLst/>
                <a:latin typeface="Arial" panose="020B0604020202020204" pitchFamily="34" charset="0"/>
                <a:hlinkClick r:id="rId6" tooltip="Internal node"/>
              </a:rPr>
              <a:t>internal node</a:t>
            </a:r>
            <a:r>
              <a:rPr lang="en-US" b="0" i="0" dirty="0">
                <a:solidFill>
                  <a:srgbClr val="202122"/>
                </a:solidFill>
                <a:effectLst/>
                <a:latin typeface="Arial" panose="020B0604020202020204" pitchFamily="34" charset="0"/>
              </a:rPr>
              <a:t>) has either two children (2-node) and one </a:t>
            </a:r>
            <a:r>
              <a:rPr lang="en-US" b="0" i="0" u="none" strike="noStrike" dirty="0">
                <a:solidFill>
                  <a:srgbClr val="0B0080"/>
                </a:solidFill>
                <a:effectLst/>
                <a:latin typeface="Arial" panose="020B0604020202020204" pitchFamily="34" charset="0"/>
                <a:hlinkClick r:id="rId7" tooltip="Data element"/>
              </a:rPr>
              <a:t>data element</a:t>
            </a:r>
            <a:r>
              <a:rPr lang="en-US" b="0" i="0" dirty="0">
                <a:solidFill>
                  <a:srgbClr val="202122"/>
                </a:solidFill>
                <a:effectLst/>
                <a:latin typeface="Arial" panose="020B0604020202020204" pitchFamily="34" charset="0"/>
              </a:rPr>
              <a:t> or three children (3-nodes) and two data elements. </a:t>
            </a:r>
          </a:p>
          <a:p>
            <a:r>
              <a:rPr lang="en-US" b="0" i="0" dirty="0">
                <a:solidFill>
                  <a:srgbClr val="202122"/>
                </a:solidFill>
                <a:effectLst/>
                <a:latin typeface="Arial" panose="020B0604020202020204" pitchFamily="34" charset="0"/>
              </a:rPr>
              <a:t>A 2-3 tree is a </a:t>
            </a:r>
            <a:r>
              <a:rPr lang="en-US" b="0" i="0" u="none" strike="noStrike" dirty="0">
                <a:solidFill>
                  <a:srgbClr val="0B0080"/>
                </a:solidFill>
                <a:effectLst/>
                <a:latin typeface="Arial" panose="020B0604020202020204" pitchFamily="34" charset="0"/>
                <a:hlinkClick r:id="rId8" tooltip="B-tree"/>
              </a:rPr>
              <a:t>B-tree</a:t>
            </a:r>
            <a:r>
              <a:rPr lang="en-US" b="0" i="0" dirty="0">
                <a:solidFill>
                  <a:srgbClr val="202122"/>
                </a:solidFill>
                <a:effectLst/>
                <a:latin typeface="Arial" panose="020B0604020202020204" pitchFamily="34" charset="0"/>
              </a:rPr>
              <a:t> of order 3.</a:t>
            </a:r>
            <a:r>
              <a:rPr lang="en-US" b="0" i="0" u="none" strike="noStrike" baseline="30000" dirty="0">
                <a:solidFill>
                  <a:srgbClr val="0B0080"/>
                </a:solidFill>
                <a:effectLst/>
                <a:latin typeface="Arial" panose="020B0604020202020204" pitchFamily="34" charset="0"/>
                <a:hlinkClick r:id="rId9"/>
              </a:rPr>
              <a:t>[1]</a:t>
            </a:r>
            <a:r>
              <a:rPr lang="en-US" b="0" i="0" dirty="0">
                <a:solidFill>
                  <a:srgbClr val="202122"/>
                </a:solidFill>
                <a:effectLst/>
                <a:latin typeface="Arial" panose="020B0604020202020204" pitchFamily="34" charset="0"/>
              </a:rPr>
              <a:t> </a:t>
            </a:r>
          </a:p>
          <a:p>
            <a:r>
              <a:rPr lang="en-US" b="0" i="0" dirty="0">
                <a:solidFill>
                  <a:srgbClr val="202122"/>
                </a:solidFill>
                <a:effectLst/>
                <a:latin typeface="Arial" panose="020B0604020202020204" pitchFamily="34" charset="0"/>
              </a:rPr>
              <a:t>Nodes on the outside of the tree (</a:t>
            </a:r>
            <a:r>
              <a:rPr lang="en-US" b="0" i="0" u="none" strike="noStrike" dirty="0">
                <a:solidFill>
                  <a:srgbClr val="0B0080"/>
                </a:solidFill>
                <a:effectLst/>
                <a:latin typeface="Arial" panose="020B0604020202020204" pitchFamily="34" charset="0"/>
                <a:hlinkClick r:id="rId10" tooltip="Leaf node"/>
              </a:rPr>
              <a:t>leaf nodes</a:t>
            </a:r>
            <a:r>
              <a:rPr lang="en-US" b="0" i="0" dirty="0">
                <a:solidFill>
                  <a:srgbClr val="202122"/>
                </a:solidFill>
                <a:effectLst/>
                <a:latin typeface="Arial" panose="020B0604020202020204" pitchFamily="34" charset="0"/>
              </a:rPr>
              <a:t>) have no children and one or two data elements.</a:t>
            </a:r>
            <a:r>
              <a:rPr lang="en-US" b="0" i="0" u="none" strike="noStrike" baseline="30000" dirty="0">
                <a:solidFill>
                  <a:srgbClr val="0B0080"/>
                </a:solidFill>
                <a:effectLst/>
                <a:latin typeface="Arial" panose="020B0604020202020204" pitchFamily="34" charset="0"/>
                <a:hlinkClick r:id="rId11"/>
              </a:rPr>
              <a:t>[2]</a:t>
            </a:r>
            <a:r>
              <a:rPr lang="en-US" b="0" i="0" u="none" strike="noStrike" baseline="30000" dirty="0">
                <a:solidFill>
                  <a:srgbClr val="0B0080"/>
                </a:solidFill>
                <a:effectLst/>
                <a:latin typeface="Arial" panose="020B0604020202020204" pitchFamily="34" charset="0"/>
                <a:hlinkClick r:id="rId12"/>
              </a:rPr>
              <a:t>[3]</a:t>
            </a:r>
            <a:r>
              <a:rPr lang="en-US" b="0" i="0" dirty="0">
                <a:solidFill>
                  <a:srgbClr val="202122"/>
                </a:solidFill>
                <a:effectLst/>
                <a:latin typeface="Arial" panose="020B0604020202020204" pitchFamily="34" charset="0"/>
              </a:rPr>
              <a:t> </a:t>
            </a:r>
          </a:p>
          <a:p>
            <a:r>
              <a:rPr lang="en-US" b="0" i="0" dirty="0">
                <a:solidFill>
                  <a:srgbClr val="202122"/>
                </a:solidFill>
                <a:effectLst/>
                <a:latin typeface="Arial" panose="020B0604020202020204" pitchFamily="34" charset="0"/>
              </a:rPr>
              <a:t>2−3 trees were invented by </a:t>
            </a:r>
            <a:r>
              <a:rPr lang="en-US" b="0" i="0" u="none" strike="noStrike" dirty="0">
                <a:solidFill>
                  <a:srgbClr val="0B0080"/>
                </a:solidFill>
                <a:effectLst/>
                <a:latin typeface="Arial" panose="020B0604020202020204" pitchFamily="34" charset="0"/>
                <a:hlinkClick r:id="rId13" tooltip="John Hopcroft"/>
              </a:rPr>
              <a:t>John Hopcroft</a:t>
            </a:r>
            <a:r>
              <a:rPr lang="en-US" b="0" i="0" dirty="0">
                <a:solidFill>
                  <a:srgbClr val="202122"/>
                </a:solidFill>
                <a:effectLst/>
                <a:latin typeface="Arial" panose="020B0604020202020204" pitchFamily="34" charset="0"/>
              </a:rPr>
              <a:t> in 1970.</a:t>
            </a:r>
            <a:r>
              <a:rPr lang="en-US" b="0" i="0" u="none" strike="noStrike" baseline="30000" dirty="0">
                <a:solidFill>
                  <a:srgbClr val="0B0080"/>
                </a:solidFill>
                <a:effectLst/>
                <a:latin typeface="Arial" panose="020B0604020202020204" pitchFamily="34" charset="0"/>
                <a:hlinkClick r:id="rId14"/>
              </a:rPr>
              <a:t>[4]</a:t>
            </a:r>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34</a:t>
            </a:fld>
            <a:endParaRPr lang="en-IN" altLang="en-US"/>
          </a:p>
        </p:txBody>
      </p:sp>
    </p:spTree>
    <p:extLst>
      <p:ext uri="{BB962C8B-B14F-4D97-AF65-F5344CB8AC3E}">
        <p14:creationId xmlns:p14="http://schemas.microsoft.com/office/powerpoint/2010/main" val="175588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35</a:t>
            </a:fld>
            <a:endParaRPr lang="en-IN" altLang="en-US"/>
          </a:p>
        </p:txBody>
      </p:sp>
    </p:spTree>
    <p:extLst>
      <p:ext uri="{BB962C8B-B14F-4D97-AF65-F5344CB8AC3E}">
        <p14:creationId xmlns:p14="http://schemas.microsoft.com/office/powerpoint/2010/main" val="343519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37</a:t>
            </a:fld>
            <a:endParaRPr lang="en-IN" altLang="en-US"/>
          </a:p>
        </p:txBody>
      </p:sp>
    </p:spTree>
    <p:extLst>
      <p:ext uri="{BB962C8B-B14F-4D97-AF65-F5344CB8AC3E}">
        <p14:creationId xmlns:p14="http://schemas.microsoft.com/office/powerpoint/2010/main" val="342335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02122"/>
                </a:solidFill>
                <a:effectLst/>
                <a:latin typeface="Arial" panose="020B0604020202020204" pitchFamily="34" charset="0"/>
              </a:rPr>
              <a:t>Every node has at most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 children.</a:t>
            </a:r>
          </a:p>
          <a:p>
            <a:pPr algn="l">
              <a:buFont typeface="+mj-lt"/>
              <a:buAutoNum type="arabicPeriod"/>
            </a:pPr>
            <a:r>
              <a:rPr lang="en-US" b="0" i="0" dirty="0">
                <a:solidFill>
                  <a:srgbClr val="202122"/>
                </a:solidFill>
                <a:effectLst/>
                <a:latin typeface="Arial" panose="020B0604020202020204" pitchFamily="34" charset="0"/>
              </a:rPr>
              <a:t>Every non-leaf node (except root) has at least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/2⌉ child nodes.</a:t>
            </a:r>
          </a:p>
          <a:p>
            <a:pPr algn="l">
              <a:buFont typeface="+mj-lt"/>
              <a:buAutoNum type="arabicPeriod"/>
            </a:pPr>
            <a:r>
              <a:rPr lang="en-US" b="0" i="0" dirty="0">
                <a:solidFill>
                  <a:srgbClr val="202122"/>
                </a:solidFill>
                <a:effectLst/>
                <a:latin typeface="Arial" panose="020B0604020202020204" pitchFamily="34" charset="0"/>
              </a:rPr>
              <a:t>The root has at least two children if it is not a leaf node.</a:t>
            </a:r>
          </a:p>
          <a:p>
            <a:pPr algn="l">
              <a:buFont typeface="+mj-lt"/>
              <a:buAutoNum type="arabicPeriod"/>
            </a:pPr>
            <a:r>
              <a:rPr lang="en-US" b="0" i="0" dirty="0">
                <a:solidFill>
                  <a:srgbClr val="202122"/>
                </a:solidFill>
                <a:effectLst/>
                <a:latin typeface="Arial" panose="020B0604020202020204" pitchFamily="34" charset="0"/>
              </a:rPr>
              <a:t>A non-leaf node with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 children contains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 − 1 keys.</a:t>
            </a:r>
          </a:p>
          <a:p>
            <a:pPr algn="l">
              <a:buFont typeface="+mj-lt"/>
              <a:buAutoNum type="arabicPeriod"/>
            </a:pPr>
            <a:r>
              <a:rPr lang="en-US" b="0" i="0" dirty="0">
                <a:solidFill>
                  <a:srgbClr val="202122"/>
                </a:solidFill>
                <a:effectLst/>
                <a:latin typeface="Arial" panose="020B0604020202020204" pitchFamily="34" charset="0"/>
              </a:rPr>
              <a:t>All leaves appear in the same level and carry no information.</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38</a:t>
            </a:fld>
            <a:endParaRPr lang="en-IN" altLang="en-US"/>
          </a:p>
        </p:txBody>
      </p:sp>
    </p:spTree>
    <p:extLst>
      <p:ext uri="{BB962C8B-B14F-4D97-AF65-F5344CB8AC3E}">
        <p14:creationId xmlns:p14="http://schemas.microsoft.com/office/powerpoint/2010/main" val="192632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40</a:t>
            </a:fld>
            <a:endParaRPr lang="en-IN" altLang="en-US"/>
          </a:p>
        </p:txBody>
      </p:sp>
    </p:spTree>
    <p:extLst>
      <p:ext uri="{BB962C8B-B14F-4D97-AF65-F5344CB8AC3E}">
        <p14:creationId xmlns:p14="http://schemas.microsoft.com/office/powerpoint/2010/main" val="89880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22222"/>
                </a:solidFill>
                <a:effectLst/>
                <a:latin typeface="Source Sans Pro" panose="020B0503030403020204" pitchFamily="34" charset="0"/>
              </a:rPr>
              <a:t>Since B Tree is a self-balancing tree, you cannot force insert a key into just any node.</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48</a:t>
            </a:fld>
            <a:endParaRPr lang="en-IN" altLang="en-US"/>
          </a:p>
        </p:txBody>
      </p:sp>
    </p:spTree>
    <p:extLst>
      <p:ext uri="{BB962C8B-B14F-4D97-AF65-F5344CB8AC3E}">
        <p14:creationId xmlns:p14="http://schemas.microsoft.com/office/powerpoint/2010/main" val="395671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49</a:t>
            </a:fld>
            <a:endParaRPr lang="en-IN" altLang="en-US"/>
          </a:p>
        </p:txBody>
      </p:sp>
    </p:spTree>
    <p:extLst>
      <p:ext uri="{BB962C8B-B14F-4D97-AF65-F5344CB8AC3E}">
        <p14:creationId xmlns:p14="http://schemas.microsoft.com/office/powerpoint/2010/main" val="18684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Disadvantages : </a:t>
            </a:r>
          </a:p>
          <a:p>
            <a:r>
              <a:rPr lang="en-US" dirty="0"/>
              <a:t>Complex Structure</a:t>
            </a:r>
          </a:p>
          <a:p>
            <a:r>
              <a:rPr lang="en-US" dirty="0"/>
              <a:t>Insertion and Deletion takes more time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spc="100" dirty="0">
                <a:solidFill>
                  <a:schemeClr val="tx1">
                    <a:lumMod val="95000"/>
                    <a:lumOff val="5000"/>
                  </a:schemeClr>
                </a:solidFill>
                <a:latin typeface="+mn-lt"/>
                <a:cs typeface="Arial"/>
              </a:rPr>
              <a:t>A </a:t>
            </a:r>
            <a:r>
              <a:rPr lang="en-US" sz="1200" spc="50" dirty="0">
                <a:solidFill>
                  <a:schemeClr val="tx1">
                    <a:lumMod val="95000"/>
                    <a:lumOff val="5000"/>
                  </a:schemeClr>
                </a:solidFill>
                <a:latin typeface="+mn-lt"/>
                <a:cs typeface="Arial"/>
              </a:rPr>
              <a:t>field </a:t>
            </a:r>
            <a:r>
              <a:rPr lang="en-US" sz="1200" spc="60" dirty="0">
                <a:solidFill>
                  <a:schemeClr val="tx1">
                    <a:lumMod val="95000"/>
                    <a:lumOff val="5000"/>
                  </a:schemeClr>
                </a:solidFill>
                <a:latin typeface="+mn-lt"/>
                <a:cs typeface="Arial"/>
              </a:rPr>
              <a:t>that </a:t>
            </a:r>
            <a:r>
              <a:rPr lang="en-US" sz="1200" spc="65" dirty="0">
                <a:solidFill>
                  <a:schemeClr val="tx1">
                    <a:lumMod val="95000"/>
                    <a:lumOff val="5000"/>
                  </a:schemeClr>
                </a:solidFill>
                <a:latin typeface="+mn-lt"/>
                <a:cs typeface="Arial"/>
              </a:rPr>
              <a:t>holds the </a:t>
            </a:r>
            <a:r>
              <a:rPr lang="en-US" sz="1200" spc="75" dirty="0">
                <a:solidFill>
                  <a:schemeClr val="tx1">
                    <a:lumMod val="95000"/>
                    <a:lumOff val="5000"/>
                  </a:schemeClr>
                </a:solidFill>
                <a:latin typeface="+mn-lt"/>
                <a:cs typeface="Arial"/>
              </a:rPr>
              <a:t>address </a:t>
            </a:r>
            <a:r>
              <a:rPr lang="en-US" sz="1200" spc="60" dirty="0">
                <a:solidFill>
                  <a:schemeClr val="tx1">
                    <a:lumMod val="95000"/>
                    <a:lumOff val="5000"/>
                  </a:schemeClr>
                </a:solidFill>
                <a:latin typeface="+mn-lt"/>
                <a:cs typeface="Arial"/>
              </a:rPr>
              <a:t>of </a:t>
            </a:r>
            <a:r>
              <a:rPr lang="en-US" sz="1200" spc="45" dirty="0">
                <a:solidFill>
                  <a:schemeClr val="tx1">
                    <a:lumMod val="95000"/>
                    <a:lumOff val="5000"/>
                  </a:schemeClr>
                </a:solidFill>
                <a:latin typeface="+mn-lt"/>
                <a:cs typeface="Arial"/>
              </a:rPr>
              <a:t>its </a:t>
            </a:r>
            <a:r>
              <a:rPr lang="en-US" sz="1200" spc="60" dirty="0" err="1">
                <a:solidFill>
                  <a:schemeClr val="tx1">
                    <a:lumMod val="95000"/>
                    <a:lumOff val="5000"/>
                  </a:schemeClr>
                </a:solidFill>
                <a:latin typeface="+mn-lt"/>
                <a:cs typeface="Arial"/>
              </a:rPr>
              <a:t>inorder</a:t>
            </a:r>
            <a:r>
              <a:rPr lang="en-US" sz="1200" spc="60" dirty="0">
                <a:solidFill>
                  <a:schemeClr val="tx1">
                    <a:lumMod val="95000"/>
                    <a:lumOff val="5000"/>
                  </a:schemeClr>
                </a:solidFill>
                <a:latin typeface="+mn-lt"/>
                <a:cs typeface="Arial"/>
              </a:rPr>
              <a:t> </a:t>
            </a:r>
            <a:r>
              <a:rPr lang="en-US" sz="1200" spc="70" dirty="0">
                <a:solidFill>
                  <a:schemeClr val="tx1">
                    <a:lumMod val="95000"/>
                    <a:lumOff val="5000"/>
                  </a:schemeClr>
                </a:solidFill>
                <a:latin typeface="+mn-lt"/>
                <a:cs typeface="Arial"/>
              </a:rPr>
              <a:t>successor </a:t>
            </a:r>
            <a:r>
              <a:rPr lang="en-US" sz="1200" spc="65" dirty="0">
                <a:solidFill>
                  <a:schemeClr val="tx1">
                    <a:lumMod val="95000"/>
                    <a:lumOff val="5000"/>
                  </a:schemeClr>
                </a:solidFill>
                <a:latin typeface="+mn-lt"/>
                <a:cs typeface="Arial"/>
              </a:rPr>
              <a:t>or </a:t>
            </a:r>
            <a:r>
              <a:rPr lang="en-US" sz="1200" spc="70" dirty="0">
                <a:solidFill>
                  <a:schemeClr val="tx1">
                    <a:lumMod val="95000"/>
                    <a:lumOff val="5000"/>
                  </a:schemeClr>
                </a:solidFill>
                <a:latin typeface="+mn-lt"/>
                <a:cs typeface="Arial"/>
              </a:rPr>
              <a:t>predecessor</a:t>
            </a:r>
            <a:r>
              <a:rPr lang="en-US" sz="1200" spc="-140" dirty="0">
                <a:solidFill>
                  <a:schemeClr val="tx1">
                    <a:lumMod val="95000"/>
                    <a:lumOff val="5000"/>
                  </a:schemeClr>
                </a:solidFill>
                <a:latin typeface="+mn-lt"/>
                <a:cs typeface="Arial"/>
              </a:rPr>
              <a:t> </a:t>
            </a:r>
            <a:r>
              <a:rPr lang="en-US" sz="1200" spc="45" dirty="0">
                <a:solidFill>
                  <a:schemeClr val="tx1">
                    <a:lumMod val="95000"/>
                    <a:lumOff val="5000"/>
                  </a:schemeClr>
                </a:solidFill>
                <a:latin typeface="+mn-lt"/>
                <a:cs typeface="Arial"/>
              </a:rPr>
              <a:t>is  </a:t>
            </a:r>
            <a:r>
              <a:rPr lang="en-US" sz="1200" spc="80" dirty="0">
                <a:solidFill>
                  <a:schemeClr val="tx1">
                    <a:lumMod val="95000"/>
                    <a:lumOff val="5000"/>
                  </a:schemeClr>
                </a:solidFill>
                <a:latin typeface="+mn-lt"/>
                <a:cs typeface="Arial"/>
              </a:rPr>
              <a:t>known as</a:t>
            </a:r>
            <a:r>
              <a:rPr lang="en-US" sz="1200" spc="5" dirty="0">
                <a:solidFill>
                  <a:schemeClr val="tx1">
                    <a:lumMod val="95000"/>
                    <a:lumOff val="5000"/>
                  </a:schemeClr>
                </a:solidFill>
                <a:latin typeface="+mn-lt"/>
                <a:cs typeface="Arial"/>
              </a:rPr>
              <a:t> </a:t>
            </a:r>
            <a:r>
              <a:rPr lang="en-US" sz="1200" spc="60" dirty="0">
                <a:solidFill>
                  <a:schemeClr val="tx1">
                    <a:lumMod val="95000"/>
                    <a:lumOff val="5000"/>
                  </a:schemeClr>
                </a:solidFill>
                <a:latin typeface="+mn-lt"/>
                <a:cs typeface="Arial"/>
              </a:rPr>
              <a:t>thread.</a:t>
            </a:r>
            <a:endParaRPr lang="en-US" sz="1200" dirty="0">
              <a:solidFill>
                <a:schemeClr val="tx1">
                  <a:lumMod val="95000"/>
                  <a:lumOff val="5000"/>
                </a:schemeClr>
              </a:solidFill>
              <a:latin typeface="+mn-lt"/>
              <a:cs typeface="Arial"/>
            </a:endParaRP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8</a:t>
            </a:fld>
            <a:endParaRPr lang="en-IN" altLang="en-US"/>
          </a:p>
        </p:txBody>
      </p:sp>
    </p:spTree>
    <p:extLst>
      <p:ext uri="{BB962C8B-B14F-4D97-AF65-F5344CB8AC3E}">
        <p14:creationId xmlns:p14="http://schemas.microsoft.com/office/powerpoint/2010/main" val="1496870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Segoe UI" panose="020B0502040204020203" pitchFamily="34" charset="0"/>
              </a:rPr>
              <a:t>Case I : If the key is already in a leaf node, and removing it doesn’t cause that leaf node to have too few keys, </a:t>
            </a:r>
          </a:p>
          <a:p>
            <a:r>
              <a:rPr lang="en-US" b="0" i="0" dirty="0">
                <a:solidFill>
                  <a:srgbClr val="444444"/>
                </a:solidFill>
                <a:effectLst/>
                <a:latin typeface="Segoe UI" panose="020B0502040204020203" pitchFamily="34" charset="0"/>
              </a:rPr>
              <a:t>then simply remove the key to be deleted. key k is in node x and x is a leaf, simply delete k from x.</a:t>
            </a:r>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51</a:t>
            </a:fld>
            <a:endParaRPr lang="en-IN" altLang="en-US"/>
          </a:p>
        </p:txBody>
      </p:sp>
    </p:spTree>
    <p:extLst>
      <p:ext uri="{BB962C8B-B14F-4D97-AF65-F5344CB8AC3E}">
        <p14:creationId xmlns:p14="http://schemas.microsoft.com/office/powerpoint/2010/main" val="178955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Segoe UI" panose="020B0502040204020203" pitchFamily="34" charset="0"/>
              </a:rPr>
              <a:t>Case I : If the key is already in a leaf node, and removing it doesn’t cause that leaf node to have too few keys, </a:t>
            </a:r>
          </a:p>
          <a:p>
            <a:r>
              <a:rPr lang="en-US" b="0" i="0" dirty="0">
                <a:solidFill>
                  <a:srgbClr val="444444"/>
                </a:solidFill>
                <a:effectLst/>
                <a:latin typeface="Segoe UI" panose="020B0502040204020203" pitchFamily="34" charset="0"/>
              </a:rPr>
              <a:t>then simply remove the key to be deleted. key k is in node x and x is a leaf, simply delete k from x.</a:t>
            </a:r>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52</a:t>
            </a:fld>
            <a:endParaRPr lang="en-IN" altLang="en-US"/>
          </a:p>
        </p:txBody>
      </p:sp>
    </p:spTree>
    <p:extLst>
      <p:ext uri="{BB962C8B-B14F-4D97-AF65-F5344CB8AC3E}">
        <p14:creationId xmlns:p14="http://schemas.microsoft.com/office/powerpoint/2010/main" val="2245865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Delete'M'from'non"leaf'node</a:t>
            </a:r>
            <a:r>
              <a:rPr lang="en-US" dirty="0"/>
              <a:t>’ </a:t>
            </a:r>
          </a:p>
          <a:p>
            <a:r>
              <a:rPr lang="en-US" dirty="0"/>
              <a:t>Note:'</a:t>
            </a:r>
            <a:r>
              <a:rPr lang="en-US" dirty="0" err="1"/>
              <a:t>immediate'predecessor'in'non"leaf</a:t>
            </a:r>
            <a:r>
              <a:rPr lang="en-US" dirty="0"/>
              <a:t>' </a:t>
            </a:r>
            <a:r>
              <a:rPr lang="en-US" dirty="0" err="1"/>
              <a:t>Is'always'in'a'leaf</a:t>
            </a:r>
            <a:r>
              <a:rPr lang="en-US" dirty="0"/>
              <a:t>.'</a:t>
            </a:r>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59</a:t>
            </a:fld>
            <a:endParaRPr lang="en-IN" altLang="en-US"/>
          </a:p>
        </p:txBody>
      </p:sp>
    </p:spTree>
    <p:extLst>
      <p:ext uri="{BB962C8B-B14F-4D97-AF65-F5344CB8AC3E}">
        <p14:creationId xmlns:p14="http://schemas.microsoft.com/office/powerpoint/2010/main" val="1380897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Case 1:</a:t>
            </a:r>
            <a:r>
              <a:rPr lang="en-US" sz="1800" dirty="0">
                <a:effectLst/>
                <a:latin typeface="Times New Roman" panose="02020603050405020304" pitchFamily="18" charset="0"/>
                <a:ea typeface="Times New Roman" panose="02020603050405020304" pitchFamily="18" charset="0"/>
              </a:rPr>
              <a:t>  The node from which the value is deleted has minimum n/2 values even after deletion.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Let us consider the following B-Tree of order 5.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value 64 is to be deleted.  Even after the deletion of the value 64, the node has minimum n/2 values (i.e., 2 values).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Hence the rules of the B-Tree are not violated.</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64</a:t>
            </a:fld>
            <a:endParaRPr lang="en-IN" altLang="en-US"/>
          </a:p>
        </p:txBody>
      </p:sp>
    </p:spTree>
    <p:extLst>
      <p:ext uri="{BB962C8B-B14F-4D97-AF65-F5344CB8AC3E}">
        <p14:creationId xmlns:p14="http://schemas.microsoft.com/office/powerpoint/2010/main" val="168904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Case 2:</a:t>
            </a:r>
            <a:r>
              <a:rPr lang="en-US" sz="1800" dirty="0">
                <a:effectLst/>
                <a:latin typeface="Times New Roman" panose="02020603050405020304" pitchFamily="18" charset="0"/>
                <a:ea typeface="Times New Roman" panose="02020603050405020304" pitchFamily="18" charset="0"/>
              </a:rPr>
              <a:t>  In the second case, after the deletion the node has less than minimum n/2 values.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Let us say we delete 92 from the tree.  After 92 is deleted, the node has only one value 83.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But a node adjacent to it consist 3 values (i.e., there are extra values in the adjacent node).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Then the last value in that node 71 is pushed to its parent and the first value in the parent namely 79 is pushed into the node which has values less than minimum limit.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Now the node has obtained the minimum required values.</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65</a:t>
            </a:fld>
            <a:endParaRPr lang="en-IN" altLang="en-US"/>
          </a:p>
        </p:txBody>
      </p:sp>
    </p:spTree>
    <p:extLst>
      <p:ext uri="{BB962C8B-B14F-4D97-AF65-F5344CB8AC3E}">
        <p14:creationId xmlns:p14="http://schemas.microsoft.com/office/powerpoint/2010/main" val="3167640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US" sz="1800" b="1" dirty="0">
                <a:effectLst/>
                <a:latin typeface="Times New Roman" panose="02020603050405020304" pitchFamily="18" charset="0"/>
                <a:ea typeface="Times New Roman" panose="02020603050405020304" pitchFamily="18" charset="0"/>
              </a:rPr>
              <a:t>Case 3:  </a:t>
            </a:r>
            <a:r>
              <a:rPr lang="en-US" sz="1800" dirty="0">
                <a:effectLst/>
                <a:latin typeface="Times New Roman" panose="02020603050405020304" pitchFamily="18" charset="0"/>
                <a:ea typeface="Times New Roman" panose="02020603050405020304" pitchFamily="18" charset="0"/>
              </a:rPr>
              <a:t>In the previous case, there was an adjacent node with extra elements and hence the adjustment was made easily.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But if all the nodes have exactly the minimum required, and if now a value is deleted from a node in this, then no value can be borrowed from any of the adjacent nodes.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Hence as before a value from the parent is pushed into the node (in this case 32 is pushed down).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Then the nodes are merged together.</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But we see that the parent node has insufficient number of values.  </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Hence same process of merging takes place recursively till the entire tree is adjusted.</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66</a:t>
            </a:fld>
            <a:endParaRPr lang="en-IN" altLang="en-US"/>
          </a:p>
        </p:txBody>
      </p:sp>
    </p:spTree>
    <p:extLst>
      <p:ext uri="{BB962C8B-B14F-4D97-AF65-F5344CB8AC3E}">
        <p14:creationId xmlns:p14="http://schemas.microsoft.com/office/powerpoint/2010/main" val="3899323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In the threaded binary tree when there is only one thread is used then it is called as one way threaded tree and </a:t>
            </a:r>
          </a:p>
          <a:p>
            <a:r>
              <a:rPr lang="en-US" b="0" i="0" dirty="0">
                <a:solidFill>
                  <a:srgbClr val="000000"/>
                </a:solidFill>
                <a:effectLst/>
                <a:latin typeface="segoe ui" panose="020B0502040204020203" pitchFamily="34" charset="0"/>
              </a:rPr>
              <a:t>when both the threads are used then it is called the two way threaded tree. The pointer point to the root node when If there is no in-order predecessor or in-order successor.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9</a:t>
            </a:fld>
            <a:endParaRPr lang="en-IN" altLang="en-US"/>
          </a:p>
        </p:txBody>
      </p:sp>
    </p:spTree>
    <p:extLst>
      <p:ext uri="{BB962C8B-B14F-4D97-AF65-F5344CB8AC3E}">
        <p14:creationId xmlns:p14="http://schemas.microsoft.com/office/powerpoint/2010/main" val="278889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13</a:t>
            </a:fld>
            <a:endParaRPr lang="en-IN" altLang="en-US"/>
          </a:p>
        </p:txBody>
      </p:sp>
    </p:spTree>
    <p:extLst>
      <p:ext uri="{BB962C8B-B14F-4D97-AF65-F5344CB8AC3E}">
        <p14:creationId xmlns:p14="http://schemas.microsoft.com/office/powerpoint/2010/main" val="344026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14</a:t>
            </a:fld>
            <a:endParaRPr lang="en-IN" altLang="en-US"/>
          </a:p>
        </p:txBody>
      </p:sp>
    </p:spTree>
    <p:extLst>
      <p:ext uri="{BB962C8B-B14F-4D97-AF65-F5344CB8AC3E}">
        <p14:creationId xmlns:p14="http://schemas.microsoft.com/office/powerpoint/2010/main" val="2956438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a:solidFill>
                  <a:srgbClr val="333333"/>
                </a:solidFill>
                <a:effectLst/>
                <a:latin typeface="Open Sans"/>
              </a:rPr>
              <a:t>If every node satisfies the balance factor condition then we conclude the operation otherwise we must make it balanced. </a:t>
            </a:r>
          </a:p>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21</a:t>
            </a:fld>
            <a:endParaRPr lang="en-IN" altLang="en-US"/>
          </a:p>
        </p:txBody>
      </p:sp>
    </p:spTree>
    <p:extLst>
      <p:ext uri="{BB962C8B-B14F-4D97-AF65-F5344CB8AC3E}">
        <p14:creationId xmlns:p14="http://schemas.microsoft.com/office/powerpoint/2010/main" val="4061077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22</a:t>
            </a:fld>
            <a:endParaRPr lang="en-IN" altLang="en-US"/>
          </a:p>
        </p:txBody>
      </p:sp>
    </p:spTree>
    <p:extLst>
      <p:ext uri="{BB962C8B-B14F-4D97-AF65-F5344CB8AC3E}">
        <p14:creationId xmlns:p14="http://schemas.microsoft.com/office/powerpoint/2010/main" val="2617795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23</a:t>
            </a:fld>
            <a:endParaRPr lang="en-IN" altLang="en-US"/>
          </a:p>
        </p:txBody>
      </p:sp>
    </p:spTree>
    <p:extLst>
      <p:ext uri="{BB962C8B-B14F-4D97-AF65-F5344CB8AC3E}">
        <p14:creationId xmlns:p14="http://schemas.microsoft.com/office/powerpoint/2010/main" val="136499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3BC9D2-7EF2-4258-B9DE-D0D131D30381}" type="slidenum">
              <a:rPr lang="en-IN" altLang="en-US" smtClean="0"/>
              <a:pPr>
                <a:defRPr/>
              </a:pPr>
              <a:t>24</a:t>
            </a:fld>
            <a:endParaRPr lang="en-IN" altLang="en-US"/>
          </a:p>
        </p:txBody>
      </p:sp>
    </p:spTree>
    <p:extLst>
      <p:ext uri="{BB962C8B-B14F-4D97-AF65-F5344CB8AC3E}">
        <p14:creationId xmlns:p14="http://schemas.microsoft.com/office/powerpoint/2010/main" val="99878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29DBE7-0DB8-46F5-AC9E-DB00E4B7BF71}"/>
              </a:ext>
            </a:extLst>
          </p:cNvPr>
          <p:cNvSpPr>
            <a:spLocks noGrp="1"/>
          </p:cNvSpPr>
          <p:nvPr>
            <p:ph type="dt" sz="half" idx="10"/>
          </p:nvPr>
        </p:nvSpPr>
        <p:spPr/>
        <p:txBody>
          <a:bodyPr/>
          <a:lstStyle>
            <a:lvl1pPr>
              <a:defRPr/>
            </a:lvl1pPr>
          </a:lstStyle>
          <a:p>
            <a:pPr>
              <a:defRPr/>
            </a:pPr>
            <a:fld id="{AB07F0B2-CEF8-4C79-B3F6-10D54997E305}" type="datetimeFigureOut">
              <a:rPr lang="en-US"/>
              <a:pPr>
                <a:defRPr/>
              </a:pPr>
              <a:t>9/21/2020</a:t>
            </a:fld>
            <a:endParaRPr lang="en-US"/>
          </a:p>
        </p:txBody>
      </p:sp>
      <p:sp>
        <p:nvSpPr>
          <p:cNvPr id="5" name="Footer Placeholder 4">
            <a:extLst>
              <a:ext uri="{FF2B5EF4-FFF2-40B4-BE49-F238E27FC236}">
                <a16:creationId xmlns:a16="http://schemas.microsoft.com/office/drawing/2014/main" id="{C3DF2D06-4580-4832-99F5-565D2A28F8F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428FE71-5E4E-4964-B1C0-606B4E4D6479}"/>
              </a:ext>
            </a:extLst>
          </p:cNvPr>
          <p:cNvSpPr>
            <a:spLocks noGrp="1"/>
          </p:cNvSpPr>
          <p:nvPr>
            <p:ph type="sldNum" sz="quarter" idx="12"/>
          </p:nvPr>
        </p:nvSpPr>
        <p:spPr/>
        <p:txBody>
          <a:bodyPr/>
          <a:lstStyle>
            <a:lvl1pPr>
              <a:defRPr/>
            </a:lvl1pPr>
          </a:lstStyle>
          <a:p>
            <a:pPr>
              <a:defRPr/>
            </a:pPr>
            <a:fld id="{D3F587F3-C2FC-4BAF-9BF2-F918BD080F72}" type="slidenum">
              <a:rPr lang="en-US" altLang="en-US"/>
              <a:pPr>
                <a:defRPr/>
              </a:pPr>
              <a:t>‹#›</a:t>
            </a:fld>
            <a:endParaRPr lang="en-US" altLang="en-US"/>
          </a:p>
        </p:txBody>
      </p:sp>
    </p:spTree>
    <p:extLst>
      <p:ext uri="{BB962C8B-B14F-4D97-AF65-F5344CB8AC3E}">
        <p14:creationId xmlns:p14="http://schemas.microsoft.com/office/powerpoint/2010/main" val="806776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DBD28-E5DA-4283-A4C8-EAB3B2777666}"/>
              </a:ext>
            </a:extLst>
          </p:cNvPr>
          <p:cNvSpPr>
            <a:spLocks noGrp="1"/>
          </p:cNvSpPr>
          <p:nvPr>
            <p:ph type="dt" sz="half" idx="10"/>
          </p:nvPr>
        </p:nvSpPr>
        <p:spPr/>
        <p:txBody>
          <a:bodyPr/>
          <a:lstStyle>
            <a:lvl1pPr>
              <a:defRPr/>
            </a:lvl1pPr>
          </a:lstStyle>
          <a:p>
            <a:pPr>
              <a:defRPr/>
            </a:pPr>
            <a:fld id="{CCB7067F-379C-4BEC-93F6-4A22E25F78E7}" type="datetimeFigureOut">
              <a:rPr lang="en-US"/>
              <a:pPr>
                <a:defRPr/>
              </a:pPr>
              <a:t>9/21/2020</a:t>
            </a:fld>
            <a:endParaRPr lang="en-US"/>
          </a:p>
        </p:txBody>
      </p:sp>
      <p:sp>
        <p:nvSpPr>
          <p:cNvPr id="5" name="Footer Placeholder 4">
            <a:extLst>
              <a:ext uri="{FF2B5EF4-FFF2-40B4-BE49-F238E27FC236}">
                <a16:creationId xmlns:a16="http://schemas.microsoft.com/office/drawing/2014/main" id="{7784A1A4-8B82-46A5-8848-A18166C4A7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6F1AA61-FF47-4368-97CC-A014E8073B0F}"/>
              </a:ext>
            </a:extLst>
          </p:cNvPr>
          <p:cNvSpPr>
            <a:spLocks noGrp="1"/>
          </p:cNvSpPr>
          <p:nvPr>
            <p:ph type="sldNum" sz="quarter" idx="12"/>
          </p:nvPr>
        </p:nvSpPr>
        <p:spPr/>
        <p:txBody>
          <a:bodyPr/>
          <a:lstStyle>
            <a:lvl1pPr>
              <a:defRPr/>
            </a:lvl1pPr>
          </a:lstStyle>
          <a:p>
            <a:pPr>
              <a:defRPr/>
            </a:pPr>
            <a:fld id="{7C8A4694-86E5-4EC8-86F2-B5ABC354910B}" type="slidenum">
              <a:rPr lang="en-US" altLang="en-US"/>
              <a:pPr>
                <a:defRPr/>
              </a:pPr>
              <a:t>‹#›</a:t>
            </a:fld>
            <a:endParaRPr lang="en-US" altLang="en-US"/>
          </a:p>
        </p:txBody>
      </p:sp>
    </p:spTree>
    <p:extLst>
      <p:ext uri="{BB962C8B-B14F-4D97-AF65-F5344CB8AC3E}">
        <p14:creationId xmlns:p14="http://schemas.microsoft.com/office/powerpoint/2010/main" val="628459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A1DF7-6300-4BED-9DF1-78435EB33586}"/>
              </a:ext>
            </a:extLst>
          </p:cNvPr>
          <p:cNvSpPr>
            <a:spLocks noGrp="1"/>
          </p:cNvSpPr>
          <p:nvPr>
            <p:ph type="dt" sz="half" idx="10"/>
          </p:nvPr>
        </p:nvSpPr>
        <p:spPr/>
        <p:txBody>
          <a:bodyPr/>
          <a:lstStyle>
            <a:lvl1pPr>
              <a:defRPr/>
            </a:lvl1pPr>
          </a:lstStyle>
          <a:p>
            <a:pPr>
              <a:defRPr/>
            </a:pPr>
            <a:fld id="{6A6820BD-910D-4D14-98EF-FA27103228D7}" type="datetimeFigureOut">
              <a:rPr lang="en-US"/>
              <a:pPr>
                <a:defRPr/>
              </a:pPr>
              <a:t>9/21/2020</a:t>
            </a:fld>
            <a:endParaRPr lang="en-US"/>
          </a:p>
        </p:txBody>
      </p:sp>
      <p:sp>
        <p:nvSpPr>
          <p:cNvPr id="5" name="Footer Placeholder 4">
            <a:extLst>
              <a:ext uri="{FF2B5EF4-FFF2-40B4-BE49-F238E27FC236}">
                <a16:creationId xmlns:a16="http://schemas.microsoft.com/office/drawing/2014/main" id="{69DAA61A-78F6-4E1D-A908-28180405F20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25F506-28A8-411C-B115-738B0ABF71AA}"/>
              </a:ext>
            </a:extLst>
          </p:cNvPr>
          <p:cNvSpPr>
            <a:spLocks noGrp="1"/>
          </p:cNvSpPr>
          <p:nvPr>
            <p:ph type="sldNum" sz="quarter" idx="12"/>
          </p:nvPr>
        </p:nvSpPr>
        <p:spPr/>
        <p:txBody>
          <a:bodyPr/>
          <a:lstStyle>
            <a:lvl1pPr>
              <a:defRPr/>
            </a:lvl1pPr>
          </a:lstStyle>
          <a:p>
            <a:pPr>
              <a:defRPr/>
            </a:pPr>
            <a:fld id="{196777AE-3954-44A3-AA3D-B08CCBBAB853}" type="slidenum">
              <a:rPr lang="en-US" altLang="en-US"/>
              <a:pPr>
                <a:defRPr/>
              </a:pPr>
              <a:t>‹#›</a:t>
            </a:fld>
            <a:endParaRPr lang="en-US" altLang="en-US"/>
          </a:p>
        </p:txBody>
      </p:sp>
    </p:spTree>
    <p:extLst>
      <p:ext uri="{BB962C8B-B14F-4D97-AF65-F5344CB8AC3E}">
        <p14:creationId xmlns:p14="http://schemas.microsoft.com/office/powerpoint/2010/main" val="340113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02875-CE14-46FA-A0A5-75608C379BC1}"/>
              </a:ext>
            </a:extLst>
          </p:cNvPr>
          <p:cNvSpPr>
            <a:spLocks noGrp="1"/>
          </p:cNvSpPr>
          <p:nvPr>
            <p:ph type="dt" sz="half" idx="10"/>
          </p:nvPr>
        </p:nvSpPr>
        <p:spPr/>
        <p:txBody>
          <a:bodyPr/>
          <a:lstStyle>
            <a:lvl1pPr>
              <a:defRPr/>
            </a:lvl1pPr>
          </a:lstStyle>
          <a:p>
            <a:pPr>
              <a:defRPr/>
            </a:pPr>
            <a:fld id="{F91832D9-6496-4F09-9A16-D577CC168110}" type="datetimeFigureOut">
              <a:rPr lang="en-US"/>
              <a:pPr>
                <a:defRPr/>
              </a:pPr>
              <a:t>9/21/2020</a:t>
            </a:fld>
            <a:endParaRPr lang="en-US"/>
          </a:p>
        </p:txBody>
      </p:sp>
      <p:sp>
        <p:nvSpPr>
          <p:cNvPr id="5" name="Footer Placeholder 4">
            <a:extLst>
              <a:ext uri="{FF2B5EF4-FFF2-40B4-BE49-F238E27FC236}">
                <a16:creationId xmlns:a16="http://schemas.microsoft.com/office/drawing/2014/main" id="{ACA13651-A333-4C63-8A6D-264735400EC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058FD9B-03F9-443C-9117-FC586B199CD2}"/>
              </a:ext>
            </a:extLst>
          </p:cNvPr>
          <p:cNvSpPr>
            <a:spLocks noGrp="1"/>
          </p:cNvSpPr>
          <p:nvPr>
            <p:ph type="sldNum" sz="quarter" idx="12"/>
          </p:nvPr>
        </p:nvSpPr>
        <p:spPr/>
        <p:txBody>
          <a:bodyPr/>
          <a:lstStyle>
            <a:lvl1pPr>
              <a:defRPr/>
            </a:lvl1pPr>
          </a:lstStyle>
          <a:p>
            <a:pPr>
              <a:defRPr/>
            </a:pPr>
            <a:fld id="{E52B1D3B-55C8-4475-B2DA-44776AFFE53B}" type="slidenum">
              <a:rPr lang="en-US" altLang="en-US"/>
              <a:pPr>
                <a:defRPr/>
              </a:pPr>
              <a:t>‹#›</a:t>
            </a:fld>
            <a:endParaRPr lang="en-US" altLang="en-US"/>
          </a:p>
        </p:txBody>
      </p:sp>
    </p:spTree>
    <p:extLst>
      <p:ext uri="{BB962C8B-B14F-4D97-AF65-F5344CB8AC3E}">
        <p14:creationId xmlns:p14="http://schemas.microsoft.com/office/powerpoint/2010/main" val="192559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CEC25C-A8D0-4E57-9ED4-B85DD9F00B9A}"/>
              </a:ext>
            </a:extLst>
          </p:cNvPr>
          <p:cNvSpPr>
            <a:spLocks noGrp="1"/>
          </p:cNvSpPr>
          <p:nvPr>
            <p:ph type="dt" sz="half" idx="10"/>
          </p:nvPr>
        </p:nvSpPr>
        <p:spPr/>
        <p:txBody>
          <a:bodyPr/>
          <a:lstStyle>
            <a:lvl1pPr>
              <a:defRPr/>
            </a:lvl1pPr>
          </a:lstStyle>
          <a:p>
            <a:pPr>
              <a:defRPr/>
            </a:pPr>
            <a:fld id="{F4A17E95-A903-48F1-BA26-C6EF5A77849B}" type="datetimeFigureOut">
              <a:rPr lang="en-US"/>
              <a:pPr>
                <a:defRPr/>
              </a:pPr>
              <a:t>9/21/2020</a:t>
            </a:fld>
            <a:endParaRPr lang="en-US"/>
          </a:p>
        </p:txBody>
      </p:sp>
      <p:sp>
        <p:nvSpPr>
          <p:cNvPr id="5" name="Footer Placeholder 4">
            <a:extLst>
              <a:ext uri="{FF2B5EF4-FFF2-40B4-BE49-F238E27FC236}">
                <a16:creationId xmlns:a16="http://schemas.microsoft.com/office/drawing/2014/main" id="{FB847A25-5A0E-4CCE-9CB2-20ECC0AC9FA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691A57-7F4D-420A-9D10-89888399D785}"/>
              </a:ext>
            </a:extLst>
          </p:cNvPr>
          <p:cNvSpPr>
            <a:spLocks noGrp="1"/>
          </p:cNvSpPr>
          <p:nvPr>
            <p:ph type="sldNum" sz="quarter" idx="12"/>
          </p:nvPr>
        </p:nvSpPr>
        <p:spPr/>
        <p:txBody>
          <a:bodyPr/>
          <a:lstStyle>
            <a:lvl1pPr>
              <a:defRPr/>
            </a:lvl1pPr>
          </a:lstStyle>
          <a:p>
            <a:pPr>
              <a:defRPr/>
            </a:pPr>
            <a:fld id="{F60F922A-5A49-48B8-87E7-907799F053A4}" type="slidenum">
              <a:rPr lang="en-US" altLang="en-US"/>
              <a:pPr>
                <a:defRPr/>
              </a:pPr>
              <a:t>‹#›</a:t>
            </a:fld>
            <a:endParaRPr lang="en-US" altLang="en-US"/>
          </a:p>
        </p:txBody>
      </p:sp>
    </p:spTree>
    <p:extLst>
      <p:ext uri="{BB962C8B-B14F-4D97-AF65-F5344CB8AC3E}">
        <p14:creationId xmlns:p14="http://schemas.microsoft.com/office/powerpoint/2010/main" val="137723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15E4C38-8C2E-47A1-993D-49E4FF562725}"/>
              </a:ext>
            </a:extLst>
          </p:cNvPr>
          <p:cNvSpPr>
            <a:spLocks noGrp="1"/>
          </p:cNvSpPr>
          <p:nvPr>
            <p:ph type="dt" sz="half" idx="10"/>
          </p:nvPr>
        </p:nvSpPr>
        <p:spPr/>
        <p:txBody>
          <a:bodyPr/>
          <a:lstStyle>
            <a:lvl1pPr>
              <a:defRPr/>
            </a:lvl1pPr>
          </a:lstStyle>
          <a:p>
            <a:pPr>
              <a:defRPr/>
            </a:pPr>
            <a:fld id="{FE1A875A-77AD-4BC7-95AA-02EA503051A3}" type="datetimeFigureOut">
              <a:rPr lang="en-US"/>
              <a:pPr>
                <a:defRPr/>
              </a:pPr>
              <a:t>9/21/2020</a:t>
            </a:fld>
            <a:endParaRPr lang="en-US"/>
          </a:p>
        </p:txBody>
      </p:sp>
      <p:sp>
        <p:nvSpPr>
          <p:cNvPr id="6" name="Footer Placeholder 4">
            <a:extLst>
              <a:ext uri="{FF2B5EF4-FFF2-40B4-BE49-F238E27FC236}">
                <a16:creationId xmlns:a16="http://schemas.microsoft.com/office/drawing/2014/main" id="{6FCCEAF9-AAF4-43C2-8ED8-8FF61F1E1E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86EAF5-6309-43FA-8E68-66BBB7F344D3}"/>
              </a:ext>
            </a:extLst>
          </p:cNvPr>
          <p:cNvSpPr>
            <a:spLocks noGrp="1"/>
          </p:cNvSpPr>
          <p:nvPr>
            <p:ph type="sldNum" sz="quarter" idx="12"/>
          </p:nvPr>
        </p:nvSpPr>
        <p:spPr/>
        <p:txBody>
          <a:bodyPr/>
          <a:lstStyle>
            <a:lvl1pPr>
              <a:defRPr/>
            </a:lvl1pPr>
          </a:lstStyle>
          <a:p>
            <a:pPr>
              <a:defRPr/>
            </a:pPr>
            <a:fld id="{3D1F69CF-4099-48C6-87DE-665B14B449AF}" type="slidenum">
              <a:rPr lang="en-US" altLang="en-US"/>
              <a:pPr>
                <a:defRPr/>
              </a:pPr>
              <a:t>‹#›</a:t>
            </a:fld>
            <a:endParaRPr lang="en-US" altLang="en-US"/>
          </a:p>
        </p:txBody>
      </p:sp>
    </p:spTree>
    <p:extLst>
      <p:ext uri="{BB962C8B-B14F-4D97-AF65-F5344CB8AC3E}">
        <p14:creationId xmlns:p14="http://schemas.microsoft.com/office/powerpoint/2010/main" val="395087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B27AFBE-A8FF-4C32-8A71-E2BD715F3055}"/>
              </a:ext>
            </a:extLst>
          </p:cNvPr>
          <p:cNvSpPr>
            <a:spLocks noGrp="1"/>
          </p:cNvSpPr>
          <p:nvPr>
            <p:ph type="dt" sz="half" idx="10"/>
          </p:nvPr>
        </p:nvSpPr>
        <p:spPr/>
        <p:txBody>
          <a:bodyPr/>
          <a:lstStyle>
            <a:lvl1pPr>
              <a:defRPr/>
            </a:lvl1pPr>
          </a:lstStyle>
          <a:p>
            <a:pPr>
              <a:defRPr/>
            </a:pPr>
            <a:fld id="{032B7D57-5944-42C5-8F43-4F3C649C132F}" type="datetimeFigureOut">
              <a:rPr lang="en-US"/>
              <a:pPr>
                <a:defRPr/>
              </a:pPr>
              <a:t>9/21/2020</a:t>
            </a:fld>
            <a:endParaRPr lang="en-US"/>
          </a:p>
        </p:txBody>
      </p:sp>
      <p:sp>
        <p:nvSpPr>
          <p:cNvPr id="8" name="Footer Placeholder 4">
            <a:extLst>
              <a:ext uri="{FF2B5EF4-FFF2-40B4-BE49-F238E27FC236}">
                <a16:creationId xmlns:a16="http://schemas.microsoft.com/office/drawing/2014/main" id="{3032DB27-92A5-4A17-B200-792E0F6321D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CB81695-F0BD-41BA-9FBD-8A89A6A7E63E}"/>
              </a:ext>
            </a:extLst>
          </p:cNvPr>
          <p:cNvSpPr>
            <a:spLocks noGrp="1"/>
          </p:cNvSpPr>
          <p:nvPr>
            <p:ph type="sldNum" sz="quarter" idx="12"/>
          </p:nvPr>
        </p:nvSpPr>
        <p:spPr/>
        <p:txBody>
          <a:bodyPr/>
          <a:lstStyle>
            <a:lvl1pPr>
              <a:defRPr/>
            </a:lvl1pPr>
          </a:lstStyle>
          <a:p>
            <a:pPr>
              <a:defRPr/>
            </a:pPr>
            <a:fld id="{764D9FA2-D536-417F-8E25-BA49481A8ACB}" type="slidenum">
              <a:rPr lang="en-US" altLang="en-US"/>
              <a:pPr>
                <a:defRPr/>
              </a:pPr>
              <a:t>‹#›</a:t>
            </a:fld>
            <a:endParaRPr lang="en-US" altLang="en-US"/>
          </a:p>
        </p:txBody>
      </p:sp>
    </p:spTree>
    <p:extLst>
      <p:ext uri="{BB962C8B-B14F-4D97-AF65-F5344CB8AC3E}">
        <p14:creationId xmlns:p14="http://schemas.microsoft.com/office/powerpoint/2010/main" val="210751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A6C2463-A938-40B9-A25D-1212DEAEAF45}"/>
              </a:ext>
            </a:extLst>
          </p:cNvPr>
          <p:cNvSpPr>
            <a:spLocks noGrp="1"/>
          </p:cNvSpPr>
          <p:nvPr>
            <p:ph type="dt" sz="half" idx="10"/>
          </p:nvPr>
        </p:nvSpPr>
        <p:spPr/>
        <p:txBody>
          <a:bodyPr/>
          <a:lstStyle>
            <a:lvl1pPr>
              <a:defRPr/>
            </a:lvl1pPr>
          </a:lstStyle>
          <a:p>
            <a:pPr>
              <a:defRPr/>
            </a:pPr>
            <a:fld id="{EA3F963B-8066-4EF8-B56E-7CF84366F85D}" type="datetimeFigureOut">
              <a:rPr lang="en-US"/>
              <a:pPr>
                <a:defRPr/>
              </a:pPr>
              <a:t>9/21/2020</a:t>
            </a:fld>
            <a:endParaRPr lang="en-US"/>
          </a:p>
        </p:txBody>
      </p:sp>
      <p:sp>
        <p:nvSpPr>
          <p:cNvPr id="4" name="Footer Placeholder 4">
            <a:extLst>
              <a:ext uri="{FF2B5EF4-FFF2-40B4-BE49-F238E27FC236}">
                <a16:creationId xmlns:a16="http://schemas.microsoft.com/office/drawing/2014/main" id="{313485E9-1B5C-4640-B3A7-0265828A4C9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BFF13B8-7BA7-4F29-87A6-C63B9A38AFE9}"/>
              </a:ext>
            </a:extLst>
          </p:cNvPr>
          <p:cNvSpPr>
            <a:spLocks noGrp="1"/>
          </p:cNvSpPr>
          <p:nvPr>
            <p:ph type="sldNum" sz="quarter" idx="12"/>
          </p:nvPr>
        </p:nvSpPr>
        <p:spPr/>
        <p:txBody>
          <a:bodyPr/>
          <a:lstStyle>
            <a:lvl1pPr>
              <a:defRPr/>
            </a:lvl1pPr>
          </a:lstStyle>
          <a:p>
            <a:pPr>
              <a:defRPr/>
            </a:pPr>
            <a:fld id="{26A1B791-BCA4-40C7-8638-1B002AF32AD3}" type="slidenum">
              <a:rPr lang="en-US" altLang="en-US"/>
              <a:pPr>
                <a:defRPr/>
              </a:pPr>
              <a:t>‹#›</a:t>
            </a:fld>
            <a:endParaRPr lang="en-US" altLang="en-US"/>
          </a:p>
        </p:txBody>
      </p:sp>
    </p:spTree>
    <p:extLst>
      <p:ext uri="{BB962C8B-B14F-4D97-AF65-F5344CB8AC3E}">
        <p14:creationId xmlns:p14="http://schemas.microsoft.com/office/powerpoint/2010/main" val="1563488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0613335-593C-4032-ADEB-3CC49DA42E3E}"/>
              </a:ext>
            </a:extLst>
          </p:cNvPr>
          <p:cNvSpPr>
            <a:spLocks noGrp="1"/>
          </p:cNvSpPr>
          <p:nvPr>
            <p:ph type="dt" sz="half" idx="10"/>
          </p:nvPr>
        </p:nvSpPr>
        <p:spPr/>
        <p:txBody>
          <a:bodyPr/>
          <a:lstStyle>
            <a:lvl1pPr>
              <a:defRPr/>
            </a:lvl1pPr>
          </a:lstStyle>
          <a:p>
            <a:pPr>
              <a:defRPr/>
            </a:pPr>
            <a:fld id="{8FA793AB-CE35-436D-BA5F-35E265789EA6}" type="datetimeFigureOut">
              <a:rPr lang="en-US"/>
              <a:pPr>
                <a:defRPr/>
              </a:pPr>
              <a:t>9/21/2020</a:t>
            </a:fld>
            <a:endParaRPr lang="en-US"/>
          </a:p>
        </p:txBody>
      </p:sp>
      <p:sp>
        <p:nvSpPr>
          <p:cNvPr id="3" name="Footer Placeholder 4">
            <a:extLst>
              <a:ext uri="{FF2B5EF4-FFF2-40B4-BE49-F238E27FC236}">
                <a16:creationId xmlns:a16="http://schemas.microsoft.com/office/drawing/2014/main" id="{66F8135C-22B4-41EF-9BEA-FB9008247FA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C5AFF9-D308-4492-8A2A-56CA319E8DAC}"/>
              </a:ext>
            </a:extLst>
          </p:cNvPr>
          <p:cNvSpPr>
            <a:spLocks noGrp="1"/>
          </p:cNvSpPr>
          <p:nvPr>
            <p:ph type="sldNum" sz="quarter" idx="12"/>
          </p:nvPr>
        </p:nvSpPr>
        <p:spPr/>
        <p:txBody>
          <a:bodyPr/>
          <a:lstStyle>
            <a:lvl1pPr>
              <a:defRPr/>
            </a:lvl1pPr>
          </a:lstStyle>
          <a:p>
            <a:pPr>
              <a:defRPr/>
            </a:pPr>
            <a:fld id="{23D88750-3E84-4853-8292-7C7E99E81FC3}" type="slidenum">
              <a:rPr lang="en-US" altLang="en-US"/>
              <a:pPr>
                <a:defRPr/>
              </a:pPr>
              <a:t>‹#›</a:t>
            </a:fld>
            <a:endParaRPr lang="en-US" altLang="en-US"/>
          </a:p>
        </p:txBody>
      </p:sp>
    </p:spTree>
    <p:extLst>
      <p:ext uri="{BB962C8B-B14F-4D97-AF65-F5344CB8AC3E}">
        <p14:creationId xmlns:p14="http://schemas.microsoft.com/office/powerpoint/2010/main" val="306319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31E98FDD-60D6-46FB-8A3E-6E103E1E1166}"/>
              </a:ext>
            </a:extLst>
          </p:cNvPr>
          <p:cNvSpPr>
            <a:spLocks noGrp="1"/>
          </p:cNvSpPr>
          <p:nvPr>
            <p:ph type="dt" sz="half" idx="10"/>
          </p:nvPr>
        </p:nvSpPr>
        <p:spPr/>
        <p:txBody>
          <a:bodyPr/>
          <a:lstStyle>
            <a:lvl1pPr>
              <a:defRPr/>
            </a:lvl1pPr>
          </a:lstStyle>
          <a:p>
            <a:pPr>
              <a:defRPr/>
            </a:pPr>
            <a:fld id="{F6AD4ACD-DDF5-4D16-85E6-AE07E04D4CCA}" type="datetimeFigureOut">
              <a:rPr lang="en-US"/>
              <a:pPr>
                <a:defRPr/>
              </a:pPr>
              <a:t>9/21/2020</a:t>
            </a:fld>
            <a:endParaRPr lang="en-US"/>
          </a:p>
        </p:txBody>
      </p:sp>
      <p:sp>
        <p:nvSpPr>
          <p:cNvPr id="6" name="Footer Placeholder 4">
            <a:extLst>
              <a:ext uri="{FF2B5EF4-FFF2-40B4-BE49-F238E27FC236}">
                <a16:creationId xmlns:a16="http://schemas.microsoft.com/office/drawing/2014/main" id="{A86AB82C-D394-4617-B54C-C7CBD7524E0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8D7CFE2-C646-4B76-9115-D5FE99D293BA}"/>
              </a:ext>
            </a:extLst>
          </p:cNvPr>
          <p:cNvSpPr>
            <a:spLocks noGrp="1"/>
          </p:cNvSpPr>
          <p:nvPr>
            <p:ph type="sldNum" sz="quarter" idx="12"/>
          </p:nvPr>
        </p:nvSpPr>
        <p:spPr/>
        <p:txBody>
          <a:bodyPr/>
          <a:lstStyle>
            <a:lvl1pPr>
              <a:defRPr/>
            </a:lvl1pPr>
          </a:lstStyle>
          <a:p>
            <a:pPr>
              <a:defRPr/>
            </a:pPr>
            <a:fld id="{AFED9896-3697-4DC1-83B8-BA318125A31B}" type="slidenum">
              <a:rPr lang="en-US" altLang="en-US"/>
              <a:pPr>
                <a:defRPr/>
              </a:pPr>
              <a:t>‹#›</a:t>
            </a:fld>
            <a:endParaRPr lang="en-US" altLang="en-US"/>
          </a:p>
        </p:txBody>
      </p:sp>
    </p:spTree>
    <p:extLst>
      <p:ext uri="{BB962C8B-B14F-4D97-AF65-F5344CB8AC3E}">
        <p14:creationId xmlns:p14="http://schemas.microsoft.com/office/powerpoint/2010/main" val="338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263E5FD8-B337-466F-B756-7046CE157F2A}"/>
              </a:ext>
            </a:extLst>
          </p:cNvPr>
          <p:cNvSpPr>
            <a:spLocks noGrp="1"/>
          </p:cNvSpPr>
          <p:nvPr>
            <p:ph type="dt" sz="half" idx="10"/>
          </p:nvPr>
        </p:nvSpPr>
        <p:spPr/>
        <p:txBody>
          <a:bodyPr/>
          <a:lstStyle>
            <a:lvl1pPr>
              <a:defRPr/>
            </a:lvl1pPr>
          </a:lstStyle>
          <a:p>
            <a:pPr>
              <a:defRPr/>
            </a:pPr>
            <a:fld id="{6AA121C2-CD44-4F32-A3D0-851E0CA2D998}" type="datetimeFigureOut">
              <a:rPr lang="en-US"/>
              <a:pPr>
                <a:defRPr/>
              </a:pPr>
              <a:t>9/21/2020</a:t>
            </a:fld>
            <a:endParaRPr lang="en-US"/>
          </a:p>
        </p:txBody>
      </p:sp>
      <p:sp>
        <p:nvSpPr>
          <p:cNvPr id="6" name="Footer Placeholder 4">
            <a:extLst>
              <a:ext uri="{FF2B5EF4-FFF2-40B4-BE49-F238E27FC236}">
                <a16:creationId xmlns:a16="http://schemas.microsoft.com/office/drawing/2014/main" id="{6E127790-2C85-43E7-87CD-DBE5143E275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ACD644F-E5EF-45A4-9B41-784193502167}"/>
              </a:ext>
            </a:extLst>
          </p:cNvPr>
          <p:cNvSpPr>
            <a:spLocks noGrp="1"/>
          </p:cNvSpPr>
          <p:nvPr>
            <p:ph type="sldNum" sz="quarter" idx="12"/>
          </p:nvPr>
        </p:nvSpPr>
        <p:spPr/>
        <p:txBody>
          <a:bodyPr/>
          <a:lstStyle>
            <a:lvl1pPr>
              <a:defRPr/>
            </a:lvl1pPr>
          </a:lstStyle>
          <a:p>
            <a:pPr>
              <a:defRPr/>
            </a:pPr>
            <a:fld id="{453024A9-BBE7-4373-AC9B-D1E63A609B3A}" type="slidenum">
              <a:rPr lang="en-US" altLang="en-US"/>
              <a:pPr>
                <a:defRPr/>
              </a:pPr>
              <a:t>‹#›</a:t>
            </a:fld>
            <a:endParaRPr lang="en-US" altLang="en-US"/>
          </a:p>
        </p:txBody>
      </p:sp>
    </p:spTree>
    <p:extLst>
      <p:ext uri="{BB962C8B-B14F-4D97-AF65-F5344CB8AC3E}">
        <p14:creationId xmlns:p14="http://schemas.microsoft.com/office/powerpoint/2010/main" val="1754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1FE566C-632D-40EC-8977-D3A0F1EF8D60}"/>
              </a:ext>
            </a:extLst>
          </p:cNvPr>
          <p:cNvSpPr>
            <a:spLocks noGrp="1"/>
          </p:cNvSpPr>
          <p:nvPr>
            <p:ph type="title"/>
          </p:nvPr>
        </p:nvSpPr>
        <p:spPr bwMode="auto">
          <a:xfrm>
            <a:off x="1394836" y="234156"/>
            <a:ext cx="977423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A6AC761-4798-4872-9EE3-3BF2E960D72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DBDA140-DED8-464E-B588-8088FAD3A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D361F37F-6603-4271-9E14-38AA09C5D2BB}" type="datetimeFigureOut">
              <a:rPr lang="en-US"/>
              <a:pPr>
                <a:defRPr/>
              </a:pPr>
              <a:t>9/21/2020</a:t>
            </a:fld>
            <a:endParaRPr lang="en-US"/>
          </a:p>
        </p:txBody>
      </p:sp>
      <p:sp>
        <p:nvSpPr>
          <p:cNvPr id="5" name="Footer Placeholder 4">
            <a:extLst>
              <a:ext uri="{FF2B5EF4-FFF2-40B4-BE49-F238E27FC236}">
                <a16:creationId xmlns:a16="http://schemas.microsoft.com/office/drawing/2014/main" id="{507859FF-BED4-46F2-829A-26AE7C504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8EA495C2-EDF5-491E-8517-BB05C321C6C0}"/>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E539747-18AE-4410-8396-5360AE447E0E}" type="slidenum">
              <a:rPr lang="en-US" altLang="en-US"/>
              <a:pPr>
                <a:defRPr/>
              </a:pPr>
              <a:t>‹#›</a:t>
            </a:fld>
            <a:endParaRPr lang="en-US" altLang="en-US"/>
          </a:p>
        </p:txBody>
      </p:sp>
      <p:pic>
        <p:nvPicPr>
          <p:cNvPr id="1031" name="Picture 7">
            <a:extLst>
              <a:ext uri="{FF2B5EF4-FFF2-40B4-BE49-F238E27FC236}">
                <a16:creationId xmlns:a16="http://schemas.microsoft.com/office/drawing/2014/main" id="{5CFC8C2A-6ACD-4357-BCD0-7351E73F577F}"/>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7018" y="136525"/>
            <a:ext cx="10160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algorithms.tutorialhorizon.com/single-threaded-binary-tree-complete-implementa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algorithms.tutorialhorizon.com/double-threaded-binary-tree-complete-implement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10">
            <a:extLst>
              <a:ext uri="{FF2B5EF4-FFF2-40B4-BE49-F238E27FC236}">
                <a16:creationId xmlns:a16="http://schemas.microsoft.com/office/drawing/2014/main" id="{8F21D7BE-24DE-42F7-BD7A-81533C89F2B2}"/>
              </a:ext>
            </a:extLst>
          </p:cNvPr>
          <p:cNvSpPr txBox="1">
            <a:spLocks noChangeArrowheads="1"/>
          </p:cNvSpPr>
          <p:nvPr/>
        </p:nvSpPr>
        <p:spPr bwMode="auto">
          <a:xfrm>
            <a:off x="2743200" y="1741488"/>
            <a:ext cx="726916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4400"/>
              <a:t>SCSA1304</a:t>
            </a:r>
          </a:p>
          <a:p>
            <a:pPr algn="ctr" eaLnBrk="1" hangingPunct="1">
              <a:lnSpc>
                <a:spcPct val="100000"/>
              </a:lnSpc>
              <a:spcBef>
                <a:spcPct val="0"/>
              </a:spcBef>
              <a:buFontTx/>
              <a:buNone/>
            </a:pPr>
            <a:r>
              <a:rPr lang="en-US" altLang="en-US" sz="4400"/>
              <a:t>ADVANCED DATA STRUCTURES</a:t>
            </a:r>
          </a:p>
        </p:txBody>
      </p:sp>
      <p:sp>
        <p:nvSpPr>
          <p:cNvPr id="3075" name="TextBox 14">
            <a:extLst>
              <a:ext uri="{FF2B5EF4-FFF2-40B4-BE49-F238E27FC236}">
                <a16:creationId xmlns:a16="http://schemas.microsoft.com/office/drawing/2014/main" id="{DBF92075-9DEB-48CF-92A2-5C80910E7972}"/>
              </a:ext>
            </a:extLst>
          </p:cNvPr>
          <p:cNvSpPr txBox="1">
            <a:spLocks noChangeArrowheads="1"/>
          </p:cNvSpPr>
          <p:nvPr/>
        </p:nvSpPr>
        <p:spPr bwMode="auto">
          <a:xfrm>
            <a:off x="3427413" y="3892550"/>
            <a:ext cx="6096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3200"/>
              <a:t>B.E CSE 2019-2023</a:t>
            </a:r>
          </a:p>
          <a:p>
            <a:pPr algn="ctr" eaLnBrk="1" hangingPunct="1">
              <a:lnSpc>
                <a:spcPct val="100000"/>
              </a:lnSpc>
              <a:spcBef>
                <a:spcPct val="0"/>
              </a:spcBef>
              <a:buFontTx/>
              <a:buNone/>
            </a:pPr>
            <a:r>
              <a:rPr lang="en-US" altLang="en-US" sz="3200"/>
              <a:t>III SEMESTER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919B1D-636B-4FBA-BED0-1027F3A8BA80}"/>
              </a:ext>
            </a:extLst>
          </p:cNvPr>
          <p:cNvSpPr txBox="1">
            <a:spLocks/>
          </p:cNvSpPr>
          <p:nvPr/>
        </p:nvSpPr>
        <p:spPr>
          <a:xfrm>
            <a:off x="2089874" y="343805"/>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graphicFrame>
        <p:nvGraphicFramePr>
          <p:cNvPr id="6" name="Table 6">
            <a:extLst>
              <a:ext uri="{FF2B5EF4-FFF2-40B4-BE49-F238E27FC236}">
                <a16:creationId xmlns:a16="http://schemas.microsoft.com/office/drawing/2014/main" id="{635801DE-9623-4512-A143-618BDF06F822}"/>
              </a:ext>
            </a:extLst>
          </p:cNvPr>
          <p:cNvGraphicFramePr>
            <a:graphicFrameLocks noGrp="1"/>
          </p:cNvGraphicFramePr>
          <p:nvPr>
            <p:extLst>
              <p:ext uri="{D42A27DB-BD31-4B8C-83A1-F6EECF244321}">
                <p14:modId xmlns:p14="http://schemas.microsoft.com/office/powerpoint/2010/main" val="1189149167"/>
              </p:ext>
            </p:extLst>
          </p:nvPr>
        </p:nvGraphicFramePr>
        <p:xfrm>
          <a:off x="1625597" y="2354414"/>
          <a:ext cx="8940805" cy="494650"/>
        </p:xfrm>
        <a:graphic>
          <a:graphicData uri="http://schemas.openxmlformats.org/drawingml/2006/table">
            <a:tbl>
              <a:tblPr firstRow="1" bandRow="1">
                <a:tableStyleId>{2D5ABB26-0587-4C30-8999-92F81FD0307C}</a:tableStyleId>
              </a:tblPr>
              <a:tblGrid>
                <a:gridCol w="1788161">
                  <a:extLst>
                    <a:ext uri="{9D8B030D-6E8A-4147-A177-3AD203B41FA5}">
                      <a16:colId xmlns:a16="http://schemas.microsoft.com/office/drawing/2014/main" val="293143500"/>
                    </a:ext>
                  </a:extLst>
                </a:gridCol>
                <a:gridCol w="1788161">
                  <a:extLst>
                    <a:ext uri="{9D8B030D-6E8A-4147-A177-3AD203B41FA5}">
                      <a16:colId xmlns:a16="http://schemas.microsoft.com/office/drawing/2014/main" val="630545912"/>
                    </a:ext>
                  </a:extLst>
                </a:gridCol>
                <a:gridCol w="1788161">
                  <a:extLst>
                    <a:ext uri="{9D8B030D-6E8A-4147-A177-3AD203B41FA5}">
                      <a16:colId xmlns:a16="http://schemas.microsoft.com/office/drawing/2014/main" val="2730833894"/>
                    </a:ext>
                  </a:extLst>
                </a:gridCol>
                <a:gridCol w="1788161">
                  <a:extLst>
                    <a:ext uri="{9D8B030D-6E8A-4147-A177-3AD203B41FA5}">
                      <a16:colId xmlns:a16="http://schemas.microsoft.com/office/drawing/2014/main" val="1941929000"/>
                    </a:ext>
                  </a:extLst>
                </a:gridCol>
                <a:gridCol w="1788161">
                  <a:extLst>
                    <a:ext uri="{9D8B030D-6E8A-4147-A177-3AD203B41FA5}">
                      <a16:colId xmlns:a16="http://schemas.microsoft.com/office/drawing/2014/main" val="4035358312"/>
                    </a:ext>
                  </a:extLst>
                </a:gridCol>
              </a:tblGrid>
              <a:tr h="494650">
                <a:tc>
                  <a:txBody>
                    <a:bodyPr/>
                    <a:lstStyle/>
                    <a:p>
                      <a:pPr algn="ctr"/>
                      <a:r>
                        <a:rPr lang="en-US" sz="2400" b="1" dirty="0"/>
                        <a:t>LeftThread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Left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Right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RightThread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4233807"/>
                  </a:ext>
                </a:extLst>
              </a:tr>
            </a:tbl>
          </a:graphicData>
        </a:graphic>
      </p:graphicFrame>
      <p:sp>
        <p:nvSpPr>
          <p:cNvPr id="7" name="TextBox 6">
            <a:extLst>
              <a:ext uri="{FF2B5EF4-FFF2-40B4-BE49-F238E27FC236}">
                <a16:creationId xmlns:a16="http://schemas.microsoft.com/office/drawing/2014/main" id="{E3A022AB-5CAE-4F2A-88A9-C94666910E1A}"/>
              </a:ext>
            </a:extLst>
          </p:cNvPr>
          <p:cNvSpPr txBox="1"/>
          <p:nvPr/>
        </p:nvSpPr>
        <p:spPr>
          <a:xfrm>
            <a:off x="1267333" y="1093640"/>
            <a:ext cx="5434092" cy="954107"/>
          </a:xfrm>
          <a:prstGeom prst="rect">
            <a:avLst/>
          </a:prstGeom>
          <a:noFill/>
        </p:spPr>
        <p:txBody>
          <a:bodyPr wrap="square" rtlCol="0">
            <a:spAutoFit/>
          </a:bodyPr>
          <a:lstStyle/>
          <a:p>
            <a:r>
              <a:rPr lang="en-US" sz="2800" b="1" dirty="0"/>
              <a:t>Node Structure :</a:t>
            </a:r>
          </a:p>
          <a:p>
            <a:r>
              <a:rPr lang="en-US" sz="2800" dirty="0"/>
              <a:t>   Each node has five fields </a:t>
            </a:r>
            <a:endParaRPr lang="en-US" sz="2000" dirty="0"/>
          </a:p>
        </p:txBody>
      </p:sp>
      <p:sp>
        <p:nvSpPr>
          <p:cNvPr id="8" name="TextBox 7">
            <a:extLst>
              <a:ext uri="{FF2B5EF4-FFF2-40B4-BE49-F238E27FC236}">
                <a16:creationId xmlns:a16="http://schemas.microsoft.com/office/drawing/2014/main" id="{5EACD89C-CBCB-4BC2-95A9-898BCF6BCE2D}"/>
              </a:ext>
            </a:extLst>
          </p:cNvPr>
          <p:cNvSpPr txBox="1"/>
          <p:nvPr/>
        </p:nvSpPr>
        <p:spPr>
          <a:xfrm>
            <a:off x="1129547" y="3155732"/>
            <a:ext cx="7404855" cy="3539430"/>
          </a:xfrm>
          <a:prstGeom prst="rect">
            <a:avLst/>
          </a:prstGeom>
          <a:noFill/>
        </p:spPr>
        <p:txBody>
          <a:bodyPr wrap="square" rtlCol="0">
            <a:spAutoFit/>
          </a:bodyPr>
          <a:lstStyle/>
          <a:p>
            <a:r>
              <a:rPr lang="en-US" sz="2800" dirty="0"/>
              <a:t>The Node Structure in C is given as : </a:t>
            </a:r>
          </a:p>
          <a:p>
            <a:pPr lvl="2"/>
            <a:r>
              <a:rPr lang="en-US" sz="2800" dirty="0"/>
              <a:t>struct node</a:t>
            </a:r>
          </a:p>
          <a:p>
            <a:pPr lvl="2"/>
            <a:r>
              <a:rPr lang="en-US" sz="2800" dirty="0"/>
              <a:t>{</a:t>
            </a:r>
          </a:p>
          <a:p>
            <a:pPr lvl="2"/>
            <a:r>
              <a:rPr lang="en-US" sz="2800" dirty="0"/>
              <a:t> int data</a:t>
            </a:r>
          </a:p>
          <a:p>
            <a:pPr lvl="2"/>
            <a:r>
              <a:rPr lang="en-US" sz="2800" dirty="0"/>
              <a:t>struct node *Left, *Right;</a:t>
            </a:r>
          </a:p>
          <a:p>
            <a:pPr lvl="2"/>
            <a:r>
              <a:rPr lang="en-US" sz="2800" dirty="0"/>
              <a:t>bool LeftThread;</a:t>
            </a:r>
          </a:p>
          <a:p>
            <a:pPr lvl="2"/>
            <a:r>
              <a:rPr lang="en-US" sz="2800" dirty="0"/>
              <a:t>bool RightThread;</a:t>
            </a:r>
          </a:p>
          <a:p>
            <a:pPr lvl="2"/>
            <a:r>
              <a:rPr lang="en-US" sz="2800" dirty="0"/>
              <a:t>};</a:t>
            </a:r>
          </a:p>
        </p:txBody>
      </p:sp>
    </p:spTree>
    <p:extLst>
      <p:ext uri="{BB962C8B-B14F-4D97-AF65-F5344CB8AC3E}">
        <p14:creationId xmlns:p14="http://schemas.microsoft.com/office/powerpoint/2010/main" val="271196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FE1B0-4398-40DF-9E98-9313E466AF71}"/>
              </a:ext>
            </a:extLst>
          </p:cNvPr>
          <p:cNvPicPr>
            <a:picLocks noChangeAspect="1"/>
          </p:cNvPicPr>
          <p:nvPr/>
        </p:nvPicPr>
        <p:blipFill>
          <a:blip r:embed="rId2"/>
          <a:stretch>
            <a:fillRect/>
          </a:stretch>
        </p:blipFill>
        <p:spPr>
          <a:xfrm>
            <a:off x="400833" y="1252995"/>
            <a:ext cx="11511420" cy="5429250"/>
          </a:xfrm>
          <a:prstGeom prst="rect">
            <a:avLst/>
          </a:prstGeom>
        </p:spPr>
      </p:pic>
      <p:sp>
        <p:nvSpPr>
          <p:cNvPr id="5" name="Title 1">
            <a:extLst>
              <a:ext uri="{FF2B5EF4-FFF2-40B4-BE49-F238E27FC236}">
                <a16:creationId xmlns:a16="http://schemas.microsoft.com/office/drawing/2014/main" id="{F504D101-B69A-49FF-8E0E-F3195749DEED}"/>
              </a:ext>
            </a:extLst>
          </p:cNvPr>
          <p:cNvSpPr txBox="1">
            <a:spLocks/>
          </p:cNvSpPr>
          <p:nvPr/>
        </p:nvSpPr>
        <p:spPr>
          <a:xfrm>
            <a:off x="2089874" y="343805"/>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Tree>
    <p:extLst>
      <p:ext uri="{BB962C8B-B14F-4D97-AF65-F5344CB8AC3E}">
        <p14:creationId xmlns:p14="http://schemas.microsoft.com/office/powerpoint/2010/main" val="81296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19277-D201-4962-895B-C95C364B86B2}"/>
              </a:ext>
            </a:extLst>
          </p:cNvPr>
          <p:cNvPicPr>
            <a:picLocks noChangeAspect="1"/>
          </p:cNvPicPr>
          <p:nvPr/>
        </p:nvPicPr>
        <p:blipFill>
          <a:blip r:embed="rId2"/>
          <a:stretch>
            <a:fillRect/>
          </a:stretch>
        </p:blipFill>
        <p:spPr>
          <a:xfrm>
            <a:off x="914400" y="1211565"/>
            <a:ext cx="10647123" cy="54648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itle 1">
            <a:extLst>
              <a:ext uri="{FF2B5EF4-FFF2-40B4-BE49-F238E27FC236}">
                <a16:creationId xmlns:a16="http://schemas.microsoft.com/office/drawing/2014/main" id="{72BEC49A-E312-45CD-89DE-6776CAA43A0F}"/>
              </a:ext>
            </a:extLst>
          </p:cNvPr>
          <p:cNvSpPr txBox="1">
            <a:spLocks/>
          </p:cNvSpPr>
          <p:nvPr/>
        </p:nvSpPr>
        <p:spPr>
          <a:xfrm>
            <a:off x="2089874" y="343805"/>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Tree>
    <p:extLst>
      <p:ext uri="{BB962C8B-B14F-4D97-AF65-F5344CB8AC3E}">
        <p14:creationId xmlns:p14="http://schemas.microsoft.com/office/powerpoint/2010/main" val="424923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7CFD4-B81D-421D-8AB0-246ED74DB886}"/>
              </a:ext>
            </a:extLst>
          </p:cNvPr>
          <p:cNvPicPr>
            <a:picLocks noChangeAspect="1"/>
          </p:cNvPicPr>
          <p:nvPr/>
        </p:nvPicPr>
        <p:blipFill>
          <a:blip r:embed="rId3"/>
          <a:stretch>
            <a:fillRect/>
          </a:stretch>
        </p:blipFill>
        <p:spPr>
          <a:xfrm>
            <a:off x="238125" y="1442645"/>
            <a:ext cx="6100045" cy="5271305"/>
          </a:xfrm>
          <a:prstGeom prst="rect">
            <a:avLst/>
          </a:prstGeom>
        </p:spPr>
      </p:pic>
      <p:pic>
        <p:nvPicPr>
          <p:cNvPr id="5" name="Picture 4">
            <a:extLst>
              <a:ext uri="{FF2B5EF4-FFF2-40B4-BE49-F238E27FC236}">
                <a16:creationId xmlns:a16="http://schemas.microsoft.com/office/drawing/2014/main" id="{F4A2FD0C-08D0-4A5D-B8C2-851D9F362AD0}"/>
              </a:ext>
            </a:extLst>
          </p:cNvPr>
          <p:cNvPicPr>
            <a:picLocks noChangeAspect="1"/>
          </p:cNvPicPr>
          <p:nvPr/>
        </p:nvPicPr>
        <p:blipFill>
          <a:blip r:embed="rId4"/>
          <a:stretch>
            <a:fillRect/>
          </a:stretch>
        </p:blipFill>
        <p:spPr>
          <a:xfrm>
            <a:off x="6334125" y="1442644"/>
            <a:ext cx="5857875" cy="5357301"/>
          </a:xfrm>
          <a:prstGeom prst="rect">
            <a:avLst/>
          </a:prstGeom>
        </p:spPr>
      </p:pic>
      <p:sp>
        <p:nvSpPr>
          <p:cNvPr id="7" name="Title 1">
            <a:extLst>
              <a:ext uri="{FF2B5EF4-FFF2-40B4-BE49-F238E27FC236}">
                <a16:creationId xmlns:a16="http://schemas.microsoft.com/office/drawing/2014/main" id="{4CFA72FE-5FBA-4DF2-8D83-12D2BE3E5AB2}"/>
              </a:ext>
            </a:extLst>
          </p:cNvPr>
          <p:cNvSpPr txBox="1">
            <a:spLocks/>
          </p:cNvSpPr>
          <p:nvPr/>
        </p:nvSpPr>
        <p:spPr>
          <a:xfrm>
            <a:off x="2089874" y="343805"/>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pic>
        <p:nvPicPr>
          <p:cNvPr id="9" name="Picture 8">
            <a:extLst>
              <a:ext uri="{FF2B5EF4-FFF2-40B4-BE49-F238E27FC236}">
                <a16:creationId xmlns:a16="http://schemas.microsoft.com/office/drawing/2014/main" id="{37626471-5FDA-4417-870D-C99BD4C03AEC}"/>
              </a:ext>
            </a:extLst>
          </p:cNvPr>
          <p:cNvPicPr>
            <a:picLocks noChangeAspect="1"/>
          </p:cNvPicPr>
          <p:nvPr/>
        </p:nvPicPr>
        <p:blipFill>
          <a:blip r:embed="rId5"/>
          <a:stretch>
            <a:fillRect/>
          </a:stretch>
        </p:blipFill>
        <p:spPr>
          <a:xfrm>
            <a:off x="238125" y="6228445"/>
            <a:ext cx="6096000" cy="571500"/>
          </a:xfrm>
          <a:prstGeom prst="rect">
            <a:avLst/>
          </a:prstGeom>
        </p:spPr>
      </p:pic>
    </p:spTree>
    <p:extLst>
      <p:ext uri="{BB962C8B-B14F-4D97-AF65-F5344CB8AC3E}">
        <p14:creationId xmlns:p14="http://schemas.microsoft.com/office/powerpoint/2010/main" val="406184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626" y="194154"/>
            <a:ext cx="9492641" cy="601249"/>
          </a:xfrm>
        </p:spPr>
        <p:txBody>
          <a:bodyPr>
            <a:normAutofit/>
          </a:bodyPr>
          <a:lstStyle/>
          <a:p>
            <a:pPr algn="ctr" eaLnBrk="1" fontAlgn="auto" hangingPunct="1">
              <a:spcBef>
                <a:spcPts val="0"/>
              </a:spcBef>
              <a:spcAft>
                <a:spcPts val="0"/>
              </a:spcAft>
              <a:defRPr/>
            </a:pPr>
            <a:r>
              <a:rPr lang="en-US" sz="3500" b="1" dirty="0">
                <a:solidFill>
                  <a:srgbClr val="E00D50"/>
                </a:solidFill>
                <a:latin typeface="Raleway"/>
              </a:rPr>
              <a:t>INORDER ORDER TRAVERSAL USING THREADS</a:t>
            </a:r>
          </a:p>
        </p:txBody>
      </p:sp>
      <p:pic>
        <p:nvPicPr>
          <p:cNvPr id="2050" name="Picture 7" descr="Traversal in Single Threaded Binary Tree-2 (1)">
            <a:extLst>
              <a:ext uri="{FF2B5EF4-FFF2-40B4-BE49-F238E27FC236}">
                <a16:creationId xmlns:a16="http://schemas.microsoft.com/office/drawing/2014/main" id="{E6AD406F-476F-433C-B82D-A4E234E44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290" y="812899"/>
            <a:ext cx="6339213" cy="576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6391D44-2584-40F2-9614-8CAEB73FE4CA}"/>
              </a:ext>
            </a:extLst>
          </p:cNvPr>
          <p:cNvSpPr txBox="1"/>
          <p:nvPr/>
        </p:nvSpPr>
        <p:spPr>
          <a:xfrm>
            <a:off x="1705626" y="812899"/>
            <a:ext cx="2372639" cy="2616101"/>
          </a:xfrm>
          <a:prstGeom prst="rect">
            <a:avLst/>
          </a:prstGeom>
          <a:noFill/>
          <a:ln w="38100">
            <a:solidFill>
              <a:schemeClr val="accent5">
                <a:lumMod val="50000"/>
              </a:schemeClr>
            </a:solidFill>
          </a:ln>
        </p:spPr>
        <p:txBody>
          <a:bodyPr wrap="square">
            <a:spAutoFit/>
          </a:bodyPr>
          <a:lstStyle/>
          <a:p>
            <a:pPr marL="0" marR="0" algn="just">
              <a:spcBef>
                <a:spcPts val="0"/>
              </a:spcBef>
              <a:spcAft>
                <a:spcPts val="0"/>
              </a:spcAft>
            </a:pPr>
            <a:r>
              <a:rPr lang="en-US" b="1" dirty="0" err="1">
                <a:effectLst/>
                <a:latin typeface="+mn-lt"/>
                <a:ea typeface="Times New Roman" panose="02020603050405020304" pitchFamily="18" charset="0"/>
              </a:rPr>
              <a:t>Leftmostnode</a:t>
            </a:r>
            <a:r>
              <a:rPr lang="en-US" b="1" dirty="0">
                <a:effectLst/>
                <a:latin typeface="+mn-lt"/>
                <a:ea typeface="Times New Roman" panose="02020603050405020304" pitchFamily="18" charset="0"/>
              </a:rPr>
              <a:t>(Node)</a:t>
            </a:r>
          </a:p>
          <a:p>
            <a:pPr marL="0" marR="0" algn="just">
              <a:spcBef>
                <a:spcPts val="0"/>
              </a:spcBef>
              <a:spcAft>
                <a:spcPts val="0"/>
              </a:spcAft>
            </a:pPr>
            <a:r>
              <a:rPr lang="en-US" dirty="0">
                <a:effectLst/>
                <a:latin typeface="+mn-lt"/>
                <a:ea typeface="Times New Roman" panose="02020603050405020304" pitchFamily="18" charset="0"/>
              </a:rPr>
              <a:t>T = Node</a:t>
            </a:r>
          </a:p>
          <a:p>
            <a:pPr marL="0" marR="0" algn="just">
              <a:spcBef>
                <a:spcPts val="0"/>
              </a:spcBef>
              <a:spcAft>
                <a:spcPts val="0"/>
              </a:spcAft>
            </a:pPr>
            <a:r>
              <a:rPr lang="en-US" dirty="0">
                <a:latin typeface="+mn-lt"/>
                <a:ea typeface="Times New Roman" panose="02020603050405020304" pitchFamily="18" charset="0"/>
              </a:rPr>
              <a:t>if T</a:t>
            </a:r>
            <a:r>
              <a:rPr lang="en-US" dirty="0">
                <a:effectLst/>
                <a:latin typeface="+mn-lt"/>
                <a:ea typeface="Times New Roman" panose="02020603050405020304" pitchFamily="18" charset="0"/>
              </a:rPr>
              <a:t> == NULL</a:t>
            </a:r>
          </a:p>
          <a:p>
            <a:pPr marL="0" marR="0" algn="just">
              <a:spcBef>
                <a:spcPts val="0"/>
              </a:spcBef>
              <a:spcAft>
                <a:spcPts val="0"/>
              </a:spcAft>
            </a:pPr>
            <a:r>
              <a:rPr lang="en-US" dirty="0">
                <a:effectLst/>
                <a:latin typeface="+mn-lt"/>
                <a:ea typeface="Times New Roman" panose="02020603050405020304" pitchFamily="18" charset="0"/>
              </a:rPr>
              <a:t>    return NULL;</a:t>
            </a:r>
          </a:p>
          <a:p>
            <a:pPr marL="0" marR="0" algn="just">
              <a:spcBef>
                <a:spcPts val="0"/>
              </a:spcBef>
              <a:spcAft>
                <a:spcPts val="0"/>
              </a:spcAft>
            </a:pPr>
            <a:r>
              <a:rPr lang="en-US" dirty="0">
                <a:latin typeface="+mn-lt"/>
                <a:ea typeface="Times New Roman" panose="02020603050405020304" pitchFamily="18" charset="0"/>
              </a:rPr>
              <a:t>endif</a:t>
            </a:r>
          </a:p>
          <a:p>
            <a:pPr marL="0" marR="0" algn="just">
              <a:spcBef>
                <a:spcPts val="0"/>
              </a:spcBef>
              <a:spcAft>
                <a:spcPts val="0"/>
              </a:spcAft>
            </a:pPr>
            <a:r>
              <a:rPr lang="en-US" dirty="0">
                <a:effectLst/>
                <a:latin typeface="+mn-lt"/>
                <a:ea typeface="Times New Roman" panose="02020603050405020304" pitchFamily="18" charset="0"/>
              </a:rPr>
              <a:t>while T -&gt; Left != NULL</a:t>
            </a:r>
          </a:p>
          <a:p>
            <a:pPr marL="0" marR="0" algn="just">
              <a:spcBef>
                <a:spcPts val="0"/>
              </a:spcBef>
              <a:spcAft>
                <a:spcPts val="0"/>
              </a:spcAft>
            </a:pPr>
            <a:r>
              <a:rPr lang="en-US" dirty="0">
                <a:effectLst/>
                <a:latin typeface="+mn-lt"/>
                <a:ea typeface="Times New Roman" panose="02020603050405020304" pitchFamily="18" charset="0"/>
              </a:rPr>
              <a:t>        T = </a:t>
            </a:r>
            <a:r>
              <a:rPr lang="en-US" dirty="0">
                <a:latin typeface="+mn-lt"/>
                <a:ea typeface="Times New Roman" panose="02020603050405020304" pitchFamily="18" charset="0"/>
              </a:rPr>
              <a:t>T -&gt; </a:t>
            </a:r>
            <a:r>
              <a:rPr lang="en-US" dirty="0">
                <a:effectLst/>
                <a:latin typeface="+mn-lt"/>
                <a:ea typeface="Times New Roman" panose="02020603050405020304" pitchFamily="18" charset="0"/>
              </a:rPr>
              <a:t>Left</a:t>
            </a:r>
          </a:p>
          <a:p>
            <a:pPr marL="0" marR="0" algn="just">
              <a:spcBef>
                <a:spcPts val="0"/>
              </a:spcBef>
              <a:spcAft>
                <a:spcPts val="0"/>
              </a:spcAft>
            </a:pPr>
            <a:r>
              <a:rPr lang="en-US" dirty="0" err="1">
                <a:latin typeface="+mn-lt"/>
                <a:ea typeface="Times New Roman" panose="02020603050405020304" pitchFamily="18" charset="0"/>
              </a:rPr>
              <a:t>endwhile</a:t>
            </a:r>
            <a:endParaRPr lang="en-US" dirty="0">
              <a:effectLst/>
              <a:latin typeface="+mn-lt"/>
              <a:ea typeface="Times New Roman" panose="02020603050405020304" pitchFamily="18" charset="0"/>
            </a:endParaRPr>
          </a:p>
          <a:p>
            <a:pPr marL="0" marR="0" algn="just">
              <a:spcBef>
                <a:spcPts val="0"/>
              </a:spcBef>
              <a:spcAft>
                <a:spcPts val="0"/>
              </a:spcAft>
            </a:pPr>
            <a:r>
              <a:rPr lang="en-US" dirty="0">
                <a:effectLst/>
                <a:latin typeface="+mn-lt"/>
                <a:ea typeface="Times New Roman" panose="02020603050405020304" pitchFamily="18" charset="0"/>
              </a:rPr>
              <a:t>return T</a:t>
            </a:r>
            <a:endParaRPr lang="en-US" sz="2000" dirty="0">
              <a:effectLst/>
              <a:latin typeface="+mn-lt"/>
              <a:ea typeface="Times New Roman" panose="02020603050405020304" pitchFamily="18" charset="0"/>
            </a:endParaRPr>
          </a:p>
        </p:txBody>
      </p:sp>
      <p:sp>
        <p:nvSpPr>
          <p:cNvPr id="12" name="TextBox 11">
            <a:extLst>
              <a:ext uri="{FF2B5EF4-FFF2-40B4-BE49-F238E27FC236}">
                <a16:creationId xmlns:a16="http://schemas.microsoft.com/office/drawing/2014/main" id="{4A46AA00-228A-41FE-8FDA-41E3A7EEC0A1}"/>
              </a:ext>
            </a:extLst>
          </p:cNvPr>
          <p:cNvSpPr txBox="1"/>
          <p:nvPr/>
        </p:nvSpPr>
        <p:spPr>
          <a:xfrm>
            <a:off x="614035" y="3493747"/>
            <a:ext cx="4725965" cy="3170099"/>
          </a:xfrm>
          <a:prstGeom prst="rect">
            <a:avLst/>
          </a:prstGeom>
          <a:solidFill>
            <a:schemeClr val="bg1"/>
          </a:solidFill>
          <a:ln w="38100">
            <a:solidFill>
              <a:schemeClr val="accent5">
                <a:lumMod val="50000"/>
              </a:schemeClr>
            </a:solidFill>
          </a:ln>
        </p:spPr>
        <p:txBody>
          <a:bodyPr wrap="square">
            <a:spAutoFit/>
          </a:bodyPr>
          <a:lstStyle/>
          <a:p>
            <a:pPr marL="0" marR="0" algn="just">
              <a:spcBef>
                <a:spcPts val="0"/>
              </a:spcBef>
              <a:spcAft>
                <a:spcPts val="0"/>
              </a:spcAft>
            </a:pPr>
            <a:r>
              <a:rPr lang="en-US" sz="2000" b="1" dirty="0" err="1">
                <a:effectLst/>
                <a:latin typeface="+mn-lt"/>
                <a:ea typeface="Times New Roman" panose="02020603050405020304" pitchFamily="18" charset="0"/>
              </a:rPr>
              <a:t>Inorder</a:t>
            </a:r>
            <a:r>
              <a:rPr lang="en-US" sz="2000" b="1" dirty="0">
                <a:effectLst/>
                <a:latin typeface="+mn-lt"/>
                <a:ea typeface="Times New Roman" panose="02020603050405020304" pitchFamily="18" charset="0"/>
              </a:rPr>
              <a:t>(Root) </a:t>
            </a:r>
          </a:p>
          <a:p>
            <a:pPr marL="0" marR="0" algn="just">
              <a:spcBef>
                <a:spcPts val="0"/>
              </a:spcBef>
              <a:spcAft>
                <a:spcPts val="0"/>
              </a:spcAft>
            </a:pPr>
            <a:r>
              <a:rPr lang="en-US" dirty="0">
                <a:latin typeface="+mn-lt"/>
                <a:ea typeface="Times New Roman" panose="02020603050405020304" pitchFamily="18" charset="0"/>
              </a:rPr>
              <a:t>C</a:t>
            </a:r>
            <a:r>
              <a:rPr lang="en-US" dirty="0">
                <a:effectLst/>
                <a:latin typeface="+mn-lt"/>
                <a:ea typeface="Times New Roman" panose="02020603050405020304" pitchFamily="18" charset="0"/>
              </a:rPr>
              <a:t>urrent = </a:t>
            </a:r>
            <a:r>
              <a:rPr lang="en-US" dirty="0" err="1">
                <a:effectLst/>
                <a:latin typeface="+mn-lt"/>
                <a:ea typeface="Times New Roman" panose="02020603050405020304" pitchFamily="18" charset="0"/>
              </a:rPr>
              <a:t>Leftmostnode</a:t>
            </a:r>
            <a:r>
              <a:rPr lang="en-US" dirty="0">
                <a:effectLst/>
                <a:latin typeface="+mn-lt"/>
                <a:ea typeface="Times New Roman" panose="02020603050405020304" pitchFamily="18" charset="0"/>
              </a:rPr>
              <a:t> (</a:t>
            </a:r>
            <a:r>
              <a:rPr lang="en-US" dirty="0">
                <a:latin typeface="+mn-lt"/>
                <a:ea typeface="Times New Roman" panose="02020603050405020304" pitchFamily="18" charset="0"/>
              </a:rPr>
              <a:t>Root</a:t>
            </a:r>
            <a:r>
              <a:rPr lang="en-US" dirty="0">
                <a:effectLst/>
                <a:latin typeface="+mn-lt"/>
                <a:ea typeface="Times New Roman" panose="02020603050405020304" pitchFamily="18" charset="0"/>
              </a:rPr>
              <a:t>);</a:t>
            </a:r>
          </a:p>
          <a:p>
            <a:pPr marL="0" marR="0" algn="just">
              <a:spcBef>
                <a:spcPts val="0"/>
              </a:spcBef>
              <a:spcAft>
                <a:spcPts val="0"/>
              </a:spcAft>
            </a:pPr>
            <a:r>
              <a:rPr lang="en-US" dirty="0">
                <a:effectLst/>
                <a:latin typeface="+mn-lt"/>
                <a:ea typeface="Times New Roman" panose="02020603050405020304" pitchFamily="18" charset="0"/>
              </a:rPr>
              <a:t>while (</a:t>
            </a:r>
            <a:r>
              <a:rPr lang="en-US" dirty="0">
                <a:latin typeface="+mn-lt"/>
                <a:ea typeface="Times New Roman" panose="02020603050405020304" pitchFamily="18" charset="0"/>
              </a:rPr>
              <a:t>C</a:t>
            </a:r>
            <a:r>
              <a:rPr lang="en-US" dirty="0">
                <a:effectLst/>
                <a:latin typeface="+mn-lt"/>
                <a:ea typeface="Times New Roman" panose="02020603050405020304" pitchFamily="18" charset="0"/>
              </a:rPr>
              <a:t>urrent != null) </a:t>
            </a:r>
          </a:p>
          <a:p>
            <a:pPr marL="0" marR="0" algn="just">
              <a:spcBef>
                <a:spcPts val="0"/>
              </a:spcBef>
              <a:spcAft>
                <a:spcPts val="0"/>
              </a:spcAft>
            </a:pPr>
            <a:r>
              <a:rPr lang="en-US" dirty="0">
                <a:effectLst/>
                <a:latin typeface="+mn-lt"/>
                <a:ea typeface="Times New Roman" panose="02020603050405020304" pitchFamily="18" charset="0"/>
              </a:rPr>
              <a:t>   Write Current -&gt; data</a:t>
            </a:r>
          </a:p>
          <a:p>
            <a:pPr marL="0" marR="0" algn="just">
              <a:spcBef>
                <a:spcPts val="0"/>
              </a:spcBef>
              <a:spcAft>
                <a:spcPts val="0"/>
              </a:spcAft>
            </a:pPr>
            <a:r>
              <a:rPr lang="en-US" dirty="0">
                <a:effectLst/>
                <a:latin typeface="+mn-lt"/>
                <a:ea typeface="Times New Roman" panose="02020603050405020304" pitchFamily="18" charset="0"/>
              </a:rPr>
              <a:t>   if (</a:t>
            </a:r>
            <a:r>
              <a:rPr lang="en-US" dirty="0" err="1">
                <a:effectLst/>
                <a:latin typeface="+mn-lt"/>
                <a:ea typeface="Times New Roman" panose="02020603050405020304" pitchFamily="18" charset="0"/>
              </a:rPr>
              <a:t>current.rightThread</a:t>
            </a:r>
            <a:r>
              <a:rPr lang="en-US" dirty="0">
                <a:effectLst/>
                <a:latin typeface="+mn-lt"/>
                <a:ea typeface="Times New Roman" panose="02020603050405020304" pitchFamily="18" charset="0"/>
              </a:rPr>
              <a:t>) {</a:t>
            </a:r>
          </a:p>
          <a:p>
            <a:pPr marL="0" marR="0" algn="just">
              <a:spcBef>
                <a:spcPts val="0"/>
              </a:spcBef>
              <a:spcAft>
                <a:spcPts val="0"/>
              </a:spcAft>
            </a:pPr>
            <a:r>
              <a:rPr lang="en-US" dirty="0">
                <a:effectLst/>
                <a:latin typeface="+mn-lt"/>
                <a:ea typeface="Times New Roman" panose="02020603050405020304" pitchFamily="18" charset="0"/>
              </a:rPr>
              <a:t>        </a:t>
            </a:r>
            <a:r>
              <a:rPr lang="en-US" dirty="0">
                <a:latin typeface="+mn-lt"/>
                <a:ea typeface="Times New Roman" panose="02020603050405020304" pitchFamily="18" charset="0"/>
              </a:rPr>
              <a:t>C</a:t>
            </a:r>
            <a:r>
              <a:rPr lang="en-US" dirty="0">
                <a:effectLst/>
                <a:latin typeface="+mn-lt"/>
                <a:ea typeface="Times New Roman" panose="02020603050405020304" pitchFamily="18" charset="0"/>
              </a:rPr>
              <a:t>urrent = </a:t>
            </a:r>
            <a:r>
              <a:rPr lang="en-US" dirty="0">
                <a:latin typeface="+mn-lt"/>
                <a:ea typeface="Times New Roman" panose="02020603050405020304" pitchFamily="18" charset="0"/>
              </a:rPr>
              <a:t>C</a:t>
            </a:r>
            <a:r>
              <a:rPr lang="en-US" dirty="0">
                <a:effectLst/>
                <a:latin typeface="+mn-lt"/>
                <a:ea typeface="Times New Roman" panose="02020603050405020304" pitchFamily="18" charset="0"/>
              </a:rPr>
              <a:t>urrent -&gt; Right</a:t>
            </a:r>
          </a:p>
          <a:p>
            <a:pPr marL="0" marR="0" algn="just">
              <a:spcBef>
                <a:spcPts val="0"/>
              </a:spcBef>
              <a:spcAft>
                <a:spcPts val="0"/>
              </a:spcAft>
            </a:pPr>
            <a:r>
              <a:rPr lang="en-US" dirty="0">
                <a:effectLst/>
                <a:latin typeface="+mn-lt"/>
                <a:ea typeface="Times New Roman" panose="02020603050405020304" pitchFamily="18" charset="0"/>
              </a:rPr>
              <a:t>   else </a:t>
            </a:r>
          </a:p>
          <a:p>
            <a:pPr marL="0" marR="0" algn="just">
              <a:spcBef>
                <a:spcPts val="0"/>
              </a:spcBef>
              <a:spcAft>
                <a:spcPts val="0"/>
              </a:spcAft>
            </a:pPr>
            <a:r>
              <a:rPr lang="en-US" dirty="0">
                <a:effectLst/>
                <a:latin typeface="+mn-lt"/>
                <a:ea typeface="Times New Roman" panose="02020603050405020304" pitchFamily="18" charset="0"/>
              </a:rPr>
              <a:t>        Current = </a:t>
            </a:r>
            <a:r>
              <a:rPr lang="en-US" dirty="0" err="1">
                <a:effectLst/>
                <a:latin typeface="+mn-lt"/>
                <a:ea typeface="Times New Roman" panose="02020603050405020304" pitchFamily="18" charset="0"/>
              </a:rPr>
              <a:t>Leftmostnode</a:t>
            </a:r>
            <a:r>
              <a:rPr lang="en-US" dirty="0">
                <a:effectLst/>
                <a:latin typeface="+mn-lt"/>
                <a:ea typeface="Times New Roman" panose="02020603050405020304" pitchFamily="18" charset="0"/>
              </a:rPr>
              <a:t> ( Current -&gt; Right)</a:t>
            </a:r>
          </a:p>
          <a:p>
            <a:pPr marL="0" marR="0" algn="just">
              <a:spcBef>
                <a:spcPts val="0"/>
              </a:spcBef>
              <a:spcAft>
                <a:spcPts val="0"/>
              </a:spcAft>
            </a:pPr>
            <a:r>
              <a:rPr lang="en-US" dirty="0">
                <a:effectLst/>
                <a:latin typeface="+mn-lt"/>
                <a:ea typeface="Times New Roman" panose="02020603050405020304" pitchFamily="18" charset="0"/>
              </a:rPr>
              <a:t>    endif</a:t>
            </a:r>
            <a:endParaRPr lang="en-US" dirty="0">
              <a:latin typeface="+mn-lt"/>
              <a:ea typeface="Times New Roman" panose="02020603050405020304" pitchFamily="18" charset="0"/>
            </a:endParaRPr>
          </a:p>
          <a:p>
            <a:pPr marL="0" marR="0" algn="just">
              <a:spcBef>
                <a:spcPts val="0"/>
              </a:spcBef>
              <a:spcAft>
                <a:spcPts val="0"/>
              </a:spcAft>
            </a:pPr>
            <a:r>
              <a:rPr lang="en-US" dirty="0" err="1">
                <a:latin typeface="+mn-lt"/>
                <a:ea typeface="Times New Roman" panose="02020603050405020304" pitchFamily="18" charset="0"/>
              </a:rPr>
              <a:t>endwhile</a:t>
            </a:r>
            <a:endParaRPr lang="en-US" dirty="0">
              <a:latin typeface="+mn-lt"/>
              <a:ea typeface="Times New Roman" panose="02020603050405020304" pitchFamily="18" charset="0"/>
            </a:endParaRPr>
          </a:p>
          <a:p>
            <a:pPr marL="0" marR="0" algn="just">
              <a:spcBef>
                <a:spcPts val="0"/>
              </a:spcBef>
              <a:spcAft>
                <a:spcPts val="0"/>
              </a:spcAft>
            </a:pPr>
            <a:r>
              <a:rPr lang="en-US" dirty="0" err="1">
                <a:latin typeface="+mn-lt"/>
                <a:ea typeface="Times New Roman" panose="02020603050405020304" pitchFamily="18" charset="0"/>
              </a:rPr>
              <a:t>EndInorder</a:t>
            </a:r>
            <a:r>
              <a:rPr lang="en-US" dirty="0">
                <a:latin typeface="+mn-lt"/>
                <a:ea typeface="Times New Roman" panose="02020603050405020304" pitchFamily="18" charset="0"/>
              </a:rPr>
              <a:t>()</a:t>
            </a:r>
            <a:endParaRPr lang="en-US" sz="1600" dirty="0">
              <a:effectLst/>
              <a:latin typeface="+mn-lt"/>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8049" y="-118083"/>
            <a:ext cx="9596635" cy="1143000"/>
          </a:xfrm>
        </p:spPr>
        <p:txBody>
          <a:bodyPr>
            <a:noAutofit/>
          </a:bodyPr>
          <a:lstStyle/>
          <a:p>
            <a:pPr algn="ctr" eaLnBrk="1" fontAlgn="auto" hangingPunct="1">
              <a:spcBef>
                <a:spcPts val="0"/>
              </a:spcBef>
              <a:spcAft>
                <a:spcPts val="0"/>
              </a:spcAft>
              <a:defRPr/>
            </a:pPr>
            <a:r>
              <a:rPr lang="en-US" sz="3500" b="1" dirty="0">
                <a:solidFill>
                  <a:srgbClr val="E00D50"/>
                </a:solidFill>
                <a:latin typeface="Raleway"/>
              </a:rPr>
              <a:t>INORDER ORDER TRAVERSAL USING THREADS</a:t>
            </a:r>
          </a:p>
        </p:txBody>
      </p:sp>
      <p:pic>
        <p:nvPicPr>
          <p:cNvPr id="4" name="Picture 3">
            <a:extLst>
              <a:ext uri="{FF2B5EF4-FFF2-40B4-BE49-F238E27FC236}">
                <a16:creationId xmlns:a16="http://schemas.microsoft.com/office/drawing/2014/main" id="{48C4DD6F-9E64-4F16-ACF4-06C5DADE2F55}"/>
              </a:ext>
            </a:extLst>
          </p:cNvPr>
          <p:cNvPicPr>
            <a:picLocks noChangeAspect="1"/>
          </p:cNvPicPr>
          <p:nvPr/>
        </p:nvPicPr>
        <p:blipFill>
          <a:blip r:embed="rId2"/>
          <a:stretch>
            <a:fillRect/>
          </a:stretch>
        </p:blipFill>
        <p:spPr>
          <a:xfrm>
            <a:off x="927316" y="920793"/>
            <a:ext cx="3286125" cy="2686050"/>
          </a:xfrm>
          <a:prstGeom prst="rect">
            <a:avLst/>
          </a:prstGeom>
        </p:spPr>
      </p:pic>
      <p:pic>
        <p:nvPicPr>
          <p:cNvPr id="7" name="Picture 6">
            <a:extLst>
              <a:ext uri="{FF2B5EF4-FFF2-40B4-BE49-F238E27FC236}">
                <a16:creationId xmlns:a16="http://schemas.microsoft.com/office/drawing/2014/main" id="{284E2E4F-D902-4C7F-9A53-7630F36A975C}"/>
              </a:ext>
            </a:extLst>
          </p:cNvPr>
          <p:cNvPicPr>
            <a:picLocks noChangeAspect="1"/>
          </p:cNvPicPr>
          <p:nvPr/>
        </p:nvPicPr>
        <p:blipFill>
          <a:blip r:embed="rId3"/>
          <a:stretch>
            <a:fillRect/>
          </a:stretch>
        </p:blipFill>
        <p:spPr>
          <a:xfrm>
            <a:off x="4584915" y="920793"/>
            <a:ext cx="3544477" cy="2686050"/>
          </a:xfrm>
          <a:prstGeom prst="rect">
            <a:avLst/>
          </a:prstGeom>
        </p:spPr>
      </p:pic>
      <p:pic>
        <p:nvPicPr>
          <p:cNvPr id="9" name="Picture 8">
            <a:extLst>
              <a:ext uri="{FF2B5EF4-FFF2-40B4-BE49-F238E27FC236}">
                <a16:creationId xmlns:a16="http://schemas.microsoft.com/office/drawing/2014/main" id="{D8A9A9FA-C6B6-4740-BF03-CD2ACF3846D8}"/>
              </a:ext>
            </a:extLst>
          </p:cNvPr>
          <p:cNvPicPr>
            <a:picLocks noChangeAspect="1"/>
          </p:cNvPicPr>
          <p:nvPr/>
        </p:nvPicPr>
        <p:blipFill>
          <a:blip r:embed="rId4"/>
          <a:stretch>
            <a:fillRect/>
          </a:stretch>
        </p:blipFill>
        <p:spPr>
          <a:xfrm>
            <a:off x="7991475" y="683974"/>
            <a:ext cx="4013942" cy="2745026"/>
          </a:xfrm>
          <a:prstGeom prst="rect">
            <a:avLst/>
          </a:prstGeom>
        </p:spPr>
      </p:pic>
      <p:pic>
        <p:nvPicPr>
          <p:cNvPr id="11" name="Picture 10">
            <a:extLst>
              <a:ext uri="{FF2B5EF4-FFF2-40B4-BE49-F238E27FC236}">
                <a16:creationId xmlns:a16="http://schemas.microsoft.com/office/drawing/2014/main" id="{C8A879AC-AC52-402D-BD97-6545EAACA377}"/>
              </a:ext>
            </a:extLst>
          </p:cNvPr>
          <p:cNvPicPr>
            <a:picLocks noChangeAspect="1"/>
          </p:cNvPicPr>
          <p:nvPr/>
        </p:nvPicPr>
        <p:blipFill>
          <a:blip r:embed="rId5"/>
          <a:stretch>
            <a:fillRect/>
          </a:stretch>
        </p:blipFill>
        <p:spPr>
          <a:xfrm>
            <a:off x="76201" y="3380070"/>
            <a:ext cx="3438525" cy="3486672"/>
          </a:xfrm>
          <a:prstGeom prst="rect">
            <a:avLst/>
          </a:prstGeom>
        </p:spPr>
      </p:pic>
      <p:pic>
        <p:nvPicPr>
          <p:cNvPr id="15" name="Picture 14">
            <a:extLst>
              <a:ext uri="{FF2B5EF4-FFF2-40B4-BE49-F238E27FC236}">
                <a16:creationId xmlns:a16="http://schemas.microsoft.com/office/drawing/2014/main" id="{1CB11AE3-C402-459E-B7C8-B96DBBFC06F7}"/>
              </a:ext>
            </a:extLst>
          </p:cNvPr>
          <p:cNvPicPr>
            <a:picLocks noChangeAspect="1"/>
          </p:cNvPicPr>
          <p:nvPr/>
        </p:nvPicPr>
        <p:blipFill>
          <a:blip r:embed="rId6"/>
          <a:stretch>
            <a:fillRect/>
          </a:stretch>
        </p:blipFill>
        <p:spPr>
          <a:xfrm>
            <a:off x="7385920" y="3380069"/>
            <a:ext cx="4521506" cy="2962275"/>
          </a:xfrm>
          <a:prstGeom prst="rect">
            <a:avLst/>
          </a:prstGeom>
        </p:spPr>
      </p:pic>
      <p:pic>
        <p:nvPicPr>
          <p:cNvPr id="17" name="Picture 16">
            <a:extLst>
              <a:ext uri="{FF2B5EF4-FFF2-40B4-BE49-F238E27FC236}">
                <a16:creationId xmlns:a16="http://schemas.microsoft.com/office/drawing/2014/main" id="{4ABFBDFC-7EFA-4437-A307-D898615DB1D0}"/>
              </a:ext>
            </a:extLst>
          </p:cNvPr>
          <p:cNvPicPr>
            <a:picLocks noChangeAspect="1"/>
          </p:cNvPicPr>
          <p:nvPr/>
        </p:nvPicPr>
        <p:blipFill>
          <a:blip r:embed="rId7"/>
          <a:stretch>
            <a:fillRect/>
          </a:stretch>
        </p:blipFill>
        <p:spPr>
          <a:xfrm>
            <a:off x="3629678" y="3606844"/>
            <a:ext cx="3756242" cy="3125506"/>
          </a:xfrm>
          <a:prstGeom prst="rect">
            <a:avLst/>
          </a:prstGeom>
        </p:spPr>
      </p:pic>
      <p:sp>
        <p:nvSpPr>
          <p:cNvPr id="3" name="TextBox 2">
            <a:extLst>
              <a:ext uri="{FF2B5EF4-FFF2-40B4-BE49-F238E27FC236}">
                <a16:creationId xmlns:a16="http://schemas.microsoft.com/office/drawing/2014/main" id="{0A561AD0-474A-4F4D-A4B7-CB450381A0DF}"/>
              </a:ext>
            </a:extLst>
          </p:cNvPr>
          <p:cNvSpPr txBox="1"/>
          <p:nvPr/>
        </p:nvSpPr>
        <p:spPr>
          <a:xfrm>
            <a:off x="7330465" y="6396335"/>
            <a:ext cx="4747624" cy="461665"/>
          </a:xfrm>
          <a:prstGeom prst="rect">
            <a:avLst/>
          </a:prstGeom>
          <a:noFill/>
        </p:spPr>
        <p:txBody>
          <a:bodyPr wrap="square" rtlCol="0">
            <a:spAutoFit/>
          </a:bodyPr>
          <a:lstStyle/>
          <a:p>
            <a:r>
              <a:rPr lang="en-US" sz="2400" b="1" dirty="0"/>
              <a:t>Output : 1  3  5  6  7  8  9  11  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FEE6F-9674-4FEC-970A-C26B4C05E7AC}"/>
              </a:ext>
            </a:extLst>
          </p:cNvPr>
          <p:cNvSpPr>
            <a:spLocks noGrp="1"/>
          </p:cNvSpPr>
          <p:nvPr>
            <p:ph idx="1"/>
          </p:nvPr>
        </p:nvSpPr>
        <p:spPr>
          <a:xfrm>
            <a:off x="725466" y="1637734"/>
            <a:ext cx="11174260" cy="4351338"/>
          </a:xfrm>
        </p:spPr>
        <p:txBody>
          <a:bodyPr/>
          <a:lstStyle/>
          <a:p>
            <a:pPr marL="0" indent="0" algn="l">
              <a:buNone/>
            </a:pPr>
            <a:r>
              <a:rPr lang="en-US" sz="3200" b="1" i="0" u="none" strike="noStrike" dirty="0">
                <a:solidFill>
                  <a:srgbClr val="222222"/>
                </a:solidFill>
                <a:effectLst/>
                <a:latin typeface="segoe ui" panose="020B0502040204020203" pitchFamily="34" charset="0"/>
              </a:rPr>
              <a:t>Advantages of Thread Binary Tree</a:t>
            </a:r>
          </a:p>
          <a:p>
            <a:pPr marL="514350" indent="-514350" algn="l">
              <a:buAutoNum type="arabicPeriod"/>
            </a:pPr>
            <a:r>
              <a:rPr lang="en-US" b="0" i="0" dirty="0">
                <a:solidFill>
                  <a:srgbClr val="000000"/>
                </a:solidFill>
                <a:effectLst/>
                <a:latin typeface="segoe ui" panose="020B0502040204020203" pitchFamily="34" charset="0"/>
              </a:rPr>
              <a:t>Non-recursive pre-order, in-order and post-order traversal can be implemented without a stack.</a:t>
            </a:r>
          </a:p>
          <a:p>
            <a:pPr marL="0" indent="0" algn="l">
              <a:buNone/>
            </a:pPr>
            <a:endParaRPr lang="en-US" b="0" i="0" dirty="0">
              <a:solidFill>
                <a:srgbClr val="000000"/>
              </a:solidFill>
              <a:effectLst/>
              <a:latin typeface="segoe ui" panose="020B0502040204020203" pitchFamily="34" charset="0"/>
            </a:endParaRPr>
          </a:p>
          <a:p>
            <a:pPr marL="0" indent="0" algn="l">
              <a:buNone/>
            </a:pPr>
            <a:r>
              <a:rPr lang="en-US" sz="3200" b="1" i="0" u="none" strike="noStrike" dirty="0">
                <a:solidFill>
                  <a:srgbClr val="222222"/>
                </a:solidFill>
                <a:effectLst/>
                <a:latin typeface="segoe ui" panose="020B0502040204020203" pitchFamily="34" charset="0"/>
              </a:rPr>
              <a:t>Disadvantages of Thread Binary Tree</a:t>
            </a:r>
          </a:p>
          <a:p>
            <a:pPr marL="400050" indent="-400050" algn="l">
              <a:buFont typeface="+mj-lt"/>
              <a:buAutoNum type="arabicPeriod"/>
              <a:tabLst>
                <a:tab pos="514350" algn="l"/>
              </a:tabLst>
            </a:pPr>
            <a:r>
              <a:rPr lang="en-US" b="0" i="0" dirty="0">
                <a:solidFill>
                  <a:srgbClr val="000000"/>
                </a:solidFill>
                <a:effectLst/>
                <a:latin typeface="segoe ui" panose="020B0502040204020203" pitchFamily="34" charset="0"/>
              </a:rPr>
              <a:t> </a:t>
            </a:r>
            <a:r>
              <a:rPr lang="en-US" dirty="0">
                <a:solidFill>
                  <a:srgbClr val="000000"/>
                </a:solidFill>
                <a:latin typeface="segoe ui" panose="020B0502040204020203" pitchFamily="34" charset="0"/>
              </a:rPr>
              <a:t>Insertion and Deletion operation becomes more difficult.</a:t>
            </a:r>
          </a:p>
          <a:p>
            <a:pPr marL="400050" indent="-400050" algn="l">
              <a:buFont typeface="+mj-lt"/>
              <a:buAutoNum type="arabicPeriod"/>
              <a:tabLst>
                <a:tab pos="514350" algn="l"/>
              </a:tabLst>
            </a:pPr>
            <a:r>
              <a:rPr lang="en-US" dirty="0">
                <a:solidFill>
                  <a:srgbClr val="000000"/>
                </a:solidFill>
                <a:latin typeface="segoe ui" panose="020B0502040204020203" pitchFamily="34" charset="0"/>
              </a:rPr>
              <a:t> Memory required to store a node increases. Each node has to </a:t>
            </a:r>
          </a:p>
          <a:p>
            <a:pPr marL="400050" indent="-400050" algn="l">
              <a:buNone/>
              <a:tabLst>
                <a:tab pos="514350" algn="l"/>
              </a:tabLst>
            </a:pPr>
            <a:r>
              <a:rPr lang="en-US" dirty="0">
                <a:solidFill>
                  <a:srgbClr val="000000"/>
                </a:solidFill>
                <a:latin typeface="segoe ui" panose="020B0502040204020203" pitchFamily="34" charset="0"/>
              </a:rPr>
              <a:t>     store the information </a:t>
            </a:r>
            <a:r>
              <a:rPr lang="en-US" b="0" i="0" dirty="0">
                <a:solidFill>
                  <a:srgbClr val="000000"/>
                </a:solidFill>
                <a:effectLst/>
                <a:latin typeface="segoe ui" panose="020B0502040204020203" pitchFamily="34" charset="0"/>
              </a:rPr>
              <a:t>whether the links is normal or threaded links.</a:t>
            </a:r>
          </a:p>
          <a:p>
            <a:endParaRPr lang="en-US" dirty="0"/>
          </a:p>
        </p:txBody>
      </p:sp>
      <p:sp>
        <p:nvSpPr>
          <p:cNvPr id="5" name="Title 1">
            <a:extLst>
              <a:ext uri="{FF2B5EF4-FFF2-40B4-BE49-F238E27FC236}">
                <a16:creationId xmlns:a16="http://schemas.microsoft.com/office/drawing/2014/main" id="{E7BD7BE7-EB48-417A-A522-D7E46D142C9E}"/>
              </a:ext>
            </a:extLst>
          </p:cNvPr>
          <p:cNvSpPr txBox="1">
            <a:spLocks/>
          </p:cNvSpPr>
          <p:nvPr/>
        </p:nvSpPr>
        <p:spPr>
          <a:xfrm>
            <a:off x="2089874" y="343805"/>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Tree>
    <p:extLst>
      <p:ext uri="{BB962C8B-B14F-4D97-AF65-F5344CB8AC3E}">
        <p14:creationId xmlns:p14="http://schemas.microsoft.com/office/powerpoint/2010/main" val="3501279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1720-115E-4C90-BA62-E710E1FF1D5E}"/>
              </a:ext>
            </a:extLst>
          </p:cNvPr>
          <p:cNvSpPr txBox="1">
            <a:spLocks/>
          </p:cNvSpPr>
          <p:nvPr/>
        </p:nvSpPr>
        <p:spPr>
          <a:xfrm>
            <a:off x="2156680" y="338936"/>
            <a:ext cx="8246070" cy="610820"/>
          </a:xfrm>
          <a:prstGeom prst="rect">
            <a:avLst/>
          </a:prstGeom>
        </p:spPr>
        <p:txBody>
          <a:bodyP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500" b="1" dirty="0">
                <a:solidFill>
                  <a:srgbClr val="E00D50"/>
                </a:solidFill>
                <a:latin typeface="Raleway"/>
              </a:rPr>
              <a:t>AVL TREES – HEIGHT BALANCED BST</a:t>
            </a:r>
          </a:p>
        </p:txBody>
      </p:sp>
      <p:sp>
        <p:nvSpPr>
          <p:cNvPr id="4" name="TextBox 3">
            <a:extLst>
              <a:ext uri="{FF2B5EF4-FFF2-40B4-BE49-F238E27FC236}">
                <a16:creationId xmlns:a16="http://schemas.microsoft.com/office/drawing/2014/main" id="{4AC4FABB-A75D-48DF-9B80-909277888AED}"/>
              </a:ext>
            </a:extLst>
          </p:cNvPr>
          <p:cNvSpPr txBox="1"/>
          <p:nvPr/>
        </p:nvSpPr>
        <p:spPr>
          <a:xfrm>
            <a:off x="797490" y="1345059"/>
            <a:ext cx="10964450" cy="4893647"/>
          </a:xfrm>
          <a:prstGeom prst="rect">
            <a:avLst/>
          </a:prstGeom>
          <a:noFill/>
        </p:spPr>
        <p:txBody>
          <a:bodyPr wrap="square">
            <a:spAutoFit/>
          </a:bodyPr>
          <a:lstStyle/>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The Height balanced trees were developed by researchers Adelson-</a:t>
            </a:r>
            <a:r>
              <a:rPr lang="en-US" sz="2400" dirty="0" err="1">
                <a:effectLst/>
                <a:latin typeface="Times New Roman" panose="02020603050405020304" pitchFamily="18" charset="0"/>
                <a:ea typeface="Times New Roman" panose="02020603050405020304" pitchFamily="18" charset="0"/>
              </a:rPr>
              <a:t>Velskii</a:t>
            </a:r>
            <a:r>
              <a:rPr lang="en-US" sz="2400" dirty="0">
                <a:effectLst/>
                <a:latin typeface="Times New Roman" panose="02020603050405020304" pitchFamily="18" charset="0"/>
                <a:ea typeface="Times New Roman" panose="02020603050405020304" pitchFamily="18" charset="0"/>
              </a:rPr>
              <a:t> and Landis E.M in the year 1962.  Hence these trees are also called AVL trees.  Height balancing attempts to maintain the balance factor of the nodes within limit.  </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Height of the tree:  </a:t>
            </a:r>
            <a:r>
              <a:rPr lang="en-US" sz="2400" dirty="0">
                <a:effectLst/>
                <a:latin typeface="Times New Roman" panose="02020603050405020304" pitchFamily="18" charset="0"/>
                <a:ea typeface="Times New Roman" panose="02020603050405020304" pitchFamily="18" charset="0"/>
              </a:rPr>
              <a:t>Height of a tree is the number of nodes visited in traversing a branch that leads to a leaf node at the deepest level of the tree.</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Balance factor: </a:t>
            </a:r>
            <a:r>
              <a:rPr lang="en-US" sz="2400" dirty="0">
                <a:effectLst/>
                <a:latin typeface="Times New Roman" panose="02020603050405020304" pitchFamily="18" charset="0"/>
                <a:ea typeface="Times New Roman" panose="02020603050405020304" pitchFamily="18" charset="0"/>
              </a:rPr>
              <a:t> The balance factor of a node is defined to be the difference between the height of the node’s left subtree and the height of the node’s right subtree.  </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2400" dirty="0">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In an AVL tree, every node maintains an extra information known as balance factor.</a:t>
            </a:r>
          </a:p>
        </p:txBody>
      </p:sp>
      <p:sp>
        <p:nvSpPr>
          <p:cNvPr id="3" name="Rectangle 2">
            <a:extLst>
              <a:ext uri="{FF2B5EF4-FFF2-40B4-BE49-F238E27FC236}">
                <a16:creationId xmlns:a16="http://schemas.microsoft.com/office/drawing/2014/main" id="{EC926693-13BF-4233-8148-2B4E48225629}"/>
              </a:ext>
            </a:extLst>
          </p:cNvPr>
          <p:cNvSpPr/>
          <p:nvPr/>
        </p:nvSpPr>
        <p:spPr>
          <a:xfrm>
            <a:off x="797490" y="4893925"/>
            <a:ext cx="10964450" cy="5232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60B01E-5B76-4BBB-BFB1-CB93467C0B4B}"/>
              </a:ext>
            </a:extLst>
          </p:cNvPr>
          <p:cNvSpPr txBox="1"/>
          <p:nvPr/>
        </p:nvSpPr>
        <p:spPr>
          <a:xfrm>
            <a:off x="797490" y="4893925"/>
            <a:ext cx="11102236" cy="523220"/>
          </a:xfrm>
          <a:prstGeom prst="rect">
            <a:avLst/>
          </a:prstGeom>
          <a:noFill/>
        </p:spPr>
        <p:txBody>
          <a:bodyPr wrap="square">
            <a:spAutoFit/>
          </a:bodyPr>
          <a:lstStyle/>
          <a:p>
            <a:r>
              <a:rPr lang="en-US" sz="2800" b="1" i="0" dirty="0">
                <a:solidFill>
                  <a:srgbClr val="333333"/>
                </a:solidFill>
                <a:effectLst/>
                <a:latin typeface="Open Sans"/>
              </a:rPr>
              <a:t>Balance factor = Height of </a:t>
            </a:r>
            <a:r>
              <a:rPr lang="en-US" sz="2800" b="1" i="0" dirty="0" err="1">
                <a:solidFill>
                  <a:srgbClr val="333333"/>
                </a:solidFill>
                <a:effectLst/>
                <a:latin typeface="Open Sans"/>
              </a:rPr>
              <a:t>LeftSubtree</a:t>
            </a:r>
            <a:r>
              <a:rPr lang="en-US" sz="2800" b="1" i="0" dirty="0">
                <a:solidFill>
                  <a:srgbClr val="333333"/>
                </a:solidFill>
                <a:effectLst/>
                <a:latin typeface="Open Sans"/>
              </a:rPr>
              <a:t> – Height of </a:t>
            </a:r>
            <a:r>
              <a:rPr lang="en-US" sz="2800" b="1" i="0" dirty="0" err="1">
                <a:solidFill>
                  <a:srgbClr val="333333"/>
                </a:solidFill>
                <a:effectLst/>
                <a:latin typeface="Open Sans"/>
              </a:rPr>
              <a:t>RightSubtree</a:t>
            </a:r>
            <a:endParaRPr lang="en-US" sz="2800" dirty="0"/>
          </a:p>
        </p:txBody>
      </p:sp>
    </p:spTree>
    <p:extLst>
      <p:ext uri="{BB962C8B-B14F-4D97-AF65-F5344CB8AC3E}">
        <p14:creationId xmlns:p14="http://schemas.microsoft.com/office/powerpoint/2010/main" val="1151958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91EB8AE-D622-4E57-BFA3-5BC6005EE293}"/>
              </a:ext>
            </a:extLst>
          </p:cNvPr>
          <p:cNvSpPr txBox="1">
            <a:spLocks/>
          </p:cNvSpPr>
          <p:nvPr/>
        </p:nvSpPr>
        <p:spPr>
          <a:xfrm>
            <a:off x="1228652" y="1828799"/>
            <a:ext cx="9919512" cy="4271375"/>
          </a:xfrm>
          <a:prstGeom prst="rect">
            <a:avLst/>
          </a:prstGeom>
        </p:spPr>
        <p:txBody>
          <a:bodyPr>
            <a:normAutofit fontScale="92500" lnSpcReduction="1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dirty="0"/>
              <a:t> An empty tree is height-balanced. </a:t>
            </a:r>
          </a:p>
          <a:p>
            <a:r>
              <a:rPr lang="en-IN" sz="3200" dirty="0"/>
              <a:t> If </a:t>
            </a:r>
            <a:r>
              <a:rPr lang="en-IN" sz="3200" dirty="0">
                <a:solidFill>
                  <a:srgbClr val="FF6600"/>
                </a:solidFill>
              </a:rPr>
              <a:t>T</a:t>
            </a:r>
            <a:r>
              <a:rPr lang="en-IN" sz="3200" dirty="0">
                <a:solidFill>
                  <a:srgbClr val="FF0066"/>
                </a:solidFill>
              </a:rPr>
              <a:t> </a:t>
            </a:r>
            <a:r>
              <a:rPr lang="en-IN" sz="3200" dirty="0"/>
              <a:t>is a non empty binary search tree with </a:t>
            </a:r>
            <a:r>
              <a:rPr lang="en-IN" sz="3200" dirty="0">
                <a:solidFill>
                  <a:srgbClr val="FF6600"/>
                </a:solidFill>
              </a:rPr>
              <a:t>T</a:t>
            </a:r>
            <a:r>
              <a:rPr lang="en-IN" sz="3200" baseline="-25000" dirty="0">
                <a:solidFill>
                  <a:srgbClr val="FF6600"/>
                </a:solidFill>
              </a:rPr>
              <a:t>L</a:t>
            </a:r>
            <a:r>
              <a:rPr lang="en-IN" sz="3200" dirty="0">
                <a:solidFill>
                  <a:srgbClr val="FF6600"/>
                </a:solidFill>
              </a:rPr>
              <a:t> and T</a:t>
            </a:r>
            <a:r>
              <a:rPr lang="en-IN" sz="3200" baseline="-25000" dirty="0">
                <a:solidFill>
                  <a:srgbClr val="FF6600"/>
                </a:solidFill>
              </a:rPr>
              <a:t>R</a:t>
            </a:r>
            <a:r>
              <a:rPr lang="en-IN" sz="3200" dirty="0">
                <a:solidFill>
                  <a:srgbClr val="FF6600"/>
                </a:solidFill>
              </a:rPr>
              <a:t> </a:t>
            </a:r>
            <a:r>
              <a:rPr lang="en-IN" sz="3200" dirty="0"/>
              <a:t>as  </a:t>
            </a:r>
          </a:p>
          <a:p>
            <a:pPr marL="0" indent="0">
              <a:buNone/>
            </a:pPr>
            <a:r>
              <a:rPr lang="en-IN" sz="3200" dirty="0"/>
              <a:t>    its left and right subtrees respectively, then </a:t>
            </a:r>
            <a:r>
              <a:rPr lang="en-IN" sz="3200" dirty="0">
                <a:solidFill>
                  <a:srgbClr val="FF6600"/>
                </a:solidFill>
              </a:rPr>
              <a:t>T</a:t>
            </a:r>
            <a:r>
              <a:rPr lang="en-IN" sz="3200" dirty="0"/>
              <a:t> is height </a:t>
            </a:r>
          </a:p>
          <a:p>
            <a:pPr marL="0" indent="0">
              <a:buNone/>
            </a:pPr>
            <a:r>
              <a:rPr lang="en-IN" sz="3200" dirty="0"/>
              <a:t>    balanced if and only if</a:t>
            </a:r>
          </a:p>
          <a:p>
            <a:pPr marL="914400" lvl="1" indent="-225425"/>
            <a:r>
              <a:rPr lang="en-IN" sz="3200" dirty="0">
                <a:solidFill>
                  <a:srgbClr val="FF6600"/>
                </a:solidFill>
              </a:rPr>
              <a:t>T</a:t>
            </a:r>
            <a:r>
              <a:rPr lang="en-IN" sz="3200" baseline="-25000" dirty="0">
                <a:solidFill>
                  <a:srgbClr val="FF6600"/>
                </a:solidFill>
              </a:rPr>
              <a:t>L</a:t>
            </a:r>
            <a:r>
              <a:rPr lang="en-IN" sz="2800" dirty="0"/>
              <a:t> and </a:t>
            </a:r>
            <a:r>
              <a:rPr lang="en-IN" sz="3200" dirty="0">
                <a:solidFill>
                  <a:srgbClr val="FF6600"/>
                </a:solidFill>
              </a:rPr>
              <a:t>T</a:t>
            </a:r>
            <a:r>
              <a:rPr lang="en-IN" sz="3200" baseline="-25000" dirty="0">
                <a:solidFill>
                  <a:srgbClr val="FF6600"/>
                </a:solidFill>
              </a:rPr>
              <a:t>R</a:t>
            </a:r>
            <a:r>
              <a:rPr lang="en-IN" sz="3200" dirty="0">
                <a:solidFill>
                  <a:srgbClr val="FF6600"/>
                </a:solidFill>
              </a:rPr>
              <a:t> </a:t>
            </a:r>
            <a:r>
              <a:rPr lang="en-IN" sz="2800" dirty="0"/>
              <a:t>are </a:t>
            </a:r>
            <a:r>
              <a:rPr lang="en-IN" sz="3200" dirty="0">
                <a:solidFill>
                  <a:srgbClr val="FF6600"/>
                </a:solidFill>
              </a:rPr>
              <a:t>height balanced</a:t>
            </a:r>
          </a:p>
          <a:p>
            <a:pPr marL="914400" lvl="1" indent="-225425"/>
            <a:r>
              <a:rPr lang="en-IN" sz="3200" dirty="0">
                <a:solidFill>
                  <a:srgbClr val="FF6600"/>
                </a:solidFill>
              </a:rPr>
              <a:t>| </a:t>
            </a:r>
            <a:r>
              <a:rPr lang="en-IN" sz="3200" dirty="0" err="1">
                <a:solidFill>
                  <a:srgbClr val="FF6600"/>
                </a:solidFill>
              </a:rPr>
              <a:t>h</a:t>
            </a:r>
            <a:r>
              <a:rPr lang="en-IN" sz="3200" baseline="-25000" dirty="0" err="1">
                <a:solidFill>
                  <a:srgbClr val="FF6600"/>
                </a:solidFill>
              </a:rPr>
              <a:t>L</a:t>
            </a:r>
            <a:r>
              <a:rPr lang="en-IN" sz="3200" dirty="0">
                <a:solidFill>
                  <a:srgbClr val="FF6600"/>
                </a:solidFill>
              </a:rPr>
              <a:t> - </a:t>
            </a:r>
            <a:r>
              <a:rPr lang="en-IN" sz="3200" dirty="0" err="1">
                <a:solidFill>
                  <a:srgbClr val="FF6600"/>
                </a:solidFill>
              </a:rPr>
              <a:t>h</a:t>
            </a:r>
            <a:r>
              <a:rPr lang="en-IN" sz="3200" baseline="-25000" dirty="0" err="1">
                <a:solidFill>
                  <a:srgbClr val="FF6600"/>
                </a:solidFill>
              </a:rPr>
              <a:t>R</a:t>
            </a:r>
            <a:r>
              <a:rPr lang="en-IN" sz="3200" dirty="0">
                <a:solidFill>
                  <a:srgbClr val="FF6600"/>
                </a:solidFill>
              </a:rPr>
              <a:t> | </a:t>
            </a:r>
            <a:r>
              <a:rPr lang="en-IN" sz="3200" dirty="0">
                <a:solidFill>
                  <a:srgbClr val="FF6600"/>
                </a:solidFill>
                <a:sym typeface="Symbol"/>
              </a:rPr>
              <a:t> 1</a:t>
            </a:r>
            <a:r>
              <a:rPr lang="en-IN" sz="2800" dirty="0">
                <a:sym typeface="Symbol"/>
              </a:rPr>
              <a:t> where </a:t>
            </a:r>
            <a:r>
              <a:rPr lang="en-IN" sz="2800" dirty="0" err="1">
                <a:solidFill>
                  <a:srgbClr val="FF6600"/>
                </a:solidFill>
              </a:rPr>
              <a:t>h</a:t>
            </a:r>
            <a:r>
              <a:rPr lang="en-IN" sz="2800" baseline="-25000" dirty="0" err="1">
                <a:solidFill>
                  <a:srgbClr val="FF6600"/>
                </a:solidFill>
              </a:rPr>
              <a:t>L</a:t>
            </a:r>
            <a:r>
              <a:rPr lang="en-IN" sz="2800" baseline="-25000" dirty="0">
                <a:solidFill>
                  <a:srgbClr val="FF6600"/>
                </a:solidFill>
              </a:rPr>
              <a:t>  </a:t>
            </a:r>
            <a:r>
              <a:rPr lang="en-IN" sz="2800" dirty="0">
                <a:sym typeface="Symbol"/>
              </a:rPr>
              <a:t>and </a:t>
            </a:r>
            <a:r>
              <a:rPr lang="en-IN" sz="2800" dirty="0" err="1">
                <a:solidFill>
                  <a:srgbClr val="FF6600"/>
                </a:solidFill>
              </a:rPr>
              <a:t>h</a:t>
            </a:r>
            <a:r>
              <a:rPr lang="en-IN" sz="2800" baseline="-25000" dirty="0" err="1">
                <a:solidFill>
                  <a:srgbClr val="FF6600"/>
                </a:solidFill>
              </a:rPr>
              <a:t>R</a:t>
            </a:r>
            <a:r>
              <a:rPr lang="en-IN" sz="2800" dirty="0">
                <a:solidFill>
                  <a:srgbClr val="FF6600"/>
                </a:solidFill>
              </a:rPr>
              <a:t> </a:t>
            </a:r>
            <a:r>
              <a:rPr lang="en-IN" sz="2800" dirty="0">
                <a:sym typeface="Symbol"/>
              </a:rPr>
              <a:t> are the heights of </a:t>
            </a:r>
            <a:r>
              <a:rPr lang="en-IN" sz="2800" dirty="0">
                <a:solidFill>
                  <a:srgbClr val="FF6600"/>
                </a:solidFill>
              </a:rPr>
              <a:t>T</a:t>
            </a:r>
            <a:r>
              <a:rPr lang="en-IN" sz="2800" baseline="-25000" dirty="0">
                <a:solidFill>
                  <a:srgbClr val="FF6600"/>
                </a:solidFill>
              </a:rPr>
              <a:t>L</a:t>
            </a:r>
            <a:r>
              <a:rPr lang="en-IN" sz="2800" dirty="0">
                <a:sym typeface="Symbol"/>
              </a:rPr>
              <a:t> and </a:t>
            </a:r>
            <a:r>
              <a:rPr lang="en-IN" sz="2800" dirty="0">
                <a:solidFill>
                  <a:srgbClr val="FF6600"/>
                </a:solidFill>
              </a:rPr>
              <a:t>T</a:t>
            </a:r>
            <a:r>
              <a:rPr lang="en-IN" sz="2800" baseline="-25000" dirty="0">
                <a:solidFill>
                  <a:srgbClr val="FF6600"/>
                </a:solidFill>
              </a:rPr>
              <a:t>R </a:t>
            </a:r>
            <a:r>
              <a:rPr lang="en-IN" sz="2800" dirty="0">
                <a:sym typeface="Symbol"/>
              </a:rPr>
              <a:t>respectively.</a:t>
            </a:r>
          </a:p>
          <a:p>
            <a:pPr marL="914400" lvl="1" indent="-225425"/>
            <a:r>
              <a:rPr lang="en-IN" sz="2800" dirty="0">
                <a:sym typeface="Symbol"/>
              </a:rPr>
              <a:t>i.e. For any node in an AVL Tree the </a:t>
            </a:r>
            <a:r>
              <a:rPr lang="en-IN" sz="3200" dirty="0">
                <a:solidFill>
                  <a:srgbClr val="FF6600"/>
                </a:solidFill>
                <a:sym typeface="Symbol"/>
              </a:rPr>
              <a:t>Balance Factor(T) </a:t>
            </a:r>
            <a:r>
              <a:rPr lang="en-IN" sz="2800" dirty="0">
                <a:sym typeface="Symbol"/>
              </a:rPr>
              <a:t>should be either  </a:t>
            </a:r>
            <a:r>
              <a:rPr lang="en-IN" sz="3200" dirty="0">
                <a:solidFill>
                  <a:srgbClr val="FF6600"/>
                </a:solidFill>
                <a:sym typeface="Symbol"/>
              </a:rPr>
              <a:t>-1</a:t>
            </a:r>
            <a:r>
              <a:rPr lang="en-IN" sz="2800" dirty="0">
                <a:solidFill>
                  <a:srgbClr val="92D050"/>
                </a:solidFill>
                <a:sym typeface="Symbol"/>
              </a:rPr>
              <a:t> </a:t>
            </a:r>
            <a:r>
              <a:rPr lang="en-IN" sz="2800" dirty="0">
                <a:sym typeface="Symbol"/>
              </a:rPr>
              <a:t>or</a:t>
            </a:r>
            <a:r>
              <a:rPr lang="en-IN" sz="2800" dirty="0">
                <a:solidFill>
                  <a:srgbClr val="92D050"/>
                </a:solidFill>
                <a:sym typeface="Symbol"/>
              </a:rPr>
              <a:t> </a:t>
            </a:r>
            <a:r>
              <a:rPr lang="en-IN" sz="3200" dirty="0">
                <a:solidFill>
                  <a:srgbClr val="FF6600"/>
                </a:solidFill>
                <a:sym typeface="Symbol"/>
              </a:rPr>
              <a:t>0</a:t>
            </a:r>
            <a:r>
              <a:rPr lang="en-IN" sz="2800" dirty="0">
                <a:solidFill>
                  <a:srgbClr val="92D050"/>
                </a:solidFill>
                <a:sym typeface="Symbol"/>
              </a:rPr>
              <a:t> </a:t>
            </a:r>
            <a:r>
              <a:rPr lang="en-IN" sz="2800" dirty="0">
                <a:sym typeface="Symbol"/>
              </a:rPr>
              <a:t>or</a:t>
            </a:r>
            <a:r>
              <a:rPr lang="en-IN" sz="2800" dirty="0">
                <a:solidFill>
                  <a:srgbClr val="92D050"/>
                </a:solidFill>
                <a:sym typeface="Symbol"/>
              </a:rPr>
              <a:t> </a:t>
            </a:r>
            <a:r>
              <a:rPr lang="en-IN" sz="3200" dirty="0">
                <a:solidFill>
                  <a:srgbClr val="FF6600"/>
                </a:solidFill>
                <a:sym typeface="Symbol"/>
              </a:rPr>
              <a:t>1</a:t>
            </a:r>
            <a:endParaRPr lang="en-IN" sz="3200" dirty="0">
              <a:solidFill>
                <a:srgbClr val="FF6600"/>
              </a:solidFill>
            </a:endParaRPr>
          </a:p>
        </p:txBody>
      </p:sp>
      <p:sp>
        <p:nvSpPr>
          <p:cNvPr id="4" name="Title 1">
            <a:extLst>
              <a:ext uri="{FF2B5EF4-FFF2-40B4-BE49-F238E27FC236}">
                <a16:creationId xmlns:a16="http://schemas.microsoft.com/office/drawing/2014/main" id="{98F8DDF7-7093-441E-9A74-DCCB82F12BB1}"/>
              </a:ext>
            </a:extLst>
          </p:cNvPr>
          <p:cNvSpPr txBox="1">
            <a:spLocks/>
          </p:cNvSpPr>
          <p:nvPr/>
        </p:nvSpPr>
        <p:spPr>
          <a:xfrm>
            <a:off x="1876932" y="406435"/>
            <a:ext cx="8246070" cy="610820"/>
          </a:xfrm>
          <a:prstGeom prst="rect">
            <a:avLst/>
          </a:prstGeom>
        </p:spPr>
        <p:txBody>
          <a:bodyP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500" b="1" dirty="0">
                <a:solidFill>
                  <a:srgbClr val="E00D50"/>
                </a:solidFill>
                <a:latin typeface="Raleway"/>
              </a:rPr>
              <a:t>AVL TREES – HEIGHT BALANCED BST</a:t>
            </a:r>
          </a:p>
        </p:txBody>
      </p:sp>
    </p:spTree>
    <p:extLst>
      <p:ext uri="{BB962C8B-B14F-4D97-AF65-F5344CB8AC3E}">
        <p14:creationId xmlns:p14="http://schemas.microsoft.com/office/powerpoint/2010/main" val="357378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EE47BE-FF92-4E29-BCFC-A04CC67F4590}"/>
              </a:ext>
            </a:extLst>
          </p:cNvPr>
          <p:cNvSpPr txBox="1">
            <a:spLocks/>
          </p:cNvSpPr>
          <p:nvPr/>
        </p:nvSpPr>
        <p:spPr>
          <a:xfrm>
            <a:off x="2703469" y="252976"/>
            <a:ext cx="8246070" cy="610820"/>
          </a:xfrm>
          <a:prstGeom prst="rect">
            <a:avLst/>
          </a:prstGeom>
        </p:spPr>
        <p:txBody>
          <a:bodyP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500" b="1" dirty="0">
                <a:solidFill>
                  <a:srgbClr val="E00D50"/>
                </a:solidFill>
                <a:latin typeface="Raleway"/>
              </a:rPr>
              <a:t>AVL TREES – HEIGHT BALANCED BST</a:t>
            </a:r>
          </a:p>
        </p:txBody>
      </p:sp>
      <p:pic>
        <p:nvPicPr>
          <p:cNvPr id="5" name="Picture 4">
            <a:extLst>
              <a:ext uri="{FF2B5EF4-FFF2-40B4-BE49-F238E27FC236}">
                <a16:creationId xmlns:a16="http://schemas.microsoft.com/office/drawing/2014/main" id="{6BD01F29-71A9-40BA-9B26-BF6A94FFEA22}"/>
              </a:ext>
            </a:extLst>
          </p:cNvPr>
          <p:cNvPicPr>
            <a:picLocks noChangeAspect="1"/>
          </p:cNvPicPr>
          <p:nvPr/>
        </p:nvPicPr>
        <p:blipFill>
          <a:blip r:embed="rId2"/>
          <a:stretch>
            <a:fillRect/>
          </a:stretch>
        </p:blipFill>
        <p:spPr>
          <a:xfrm>
            <a:off x="939452" y="1199170"/>
            <a:ext cx="4268438" cy="2911791"/>
          </a:xfrm>
          <a:prstGeom prst="rect">
            <a:avLst/>
          </a:prstGeom>
        </p:spPr>
      </p:pic>
      <p:pic>
        <p:nvPicPr>
          <p:cNvPr id="7" name="Picture 6">
            <a:extLst>
              <a:ext uri="{FF2B5EF4-FFF2-40B4-BE49-F238E27FC236}">
                <a16:creationId xmlns:a16="http://schemas.microsoft.com/office/drawing/2014/main" id="{F94FE28D-EE09-4B01-ACBD-E98AA28AAF27}"/>
              </a:ext>
            </a:extLst>
          </p:cNvPr>
          <p:cNvPicPr>
            <a:picLocks noChangeAspect="1"/>
          </p:cNvPicPr>
          <p:nvPr/>
        </p:nvPicPr>
        <p:blipFill>
          <a:blip r:embed="rId3"/>
          <a:stretch>
            <a:fillRect/>
          </a:stretch>
        </p:blipFill>
        <p:spPr>
          <a:xfrm>
            <a:off x="8760333" y="1553554"/>
            <a:ext cx="3051196" cy="4105275"/>
          </a:xfrm>
          <a:prstGeom prst="rect">
            <a:avLst/>
          </a:prstGeom>
        </p:spPr>
      </p:pic>
      <p:sp>
        <p:nvSpPr>
          <p:cNvPr id="8" name="TextBox 7">
            <a:extLst>
              <a:ext uri="{FF2B5EF4-FFF2-40B4-BE49-F238E27FC236}">
                <a16:creationId xmlns:a16="http://schemas.microsoft.com/office/drawing/2014/main" id="{F9050368-6147-4B93-ADFA-76607F76BB10}"/>
              </a:ext>
            </a:extLst>
          </p:cNvPr>
          <p:cNvSpPr txBox="1"/>
          <p:nvPr/>
        </p:nvSpPr>
        <p:spPr>
          <a:xfrm>
            <a:off x="7430225" y="954112"/>
            <a:ext cx="4446739" cy="369332"/>
          </a:xfrm>
          <a:prstGeom prst="rect">
            <a:avLst/>
          </a:prstGeom>
          <a:noFill/>
        </p:spPr>
        <p:txBody>
          <a:bodyPr wrap="square" rtlCol="0">
            <a:spAutoFit/>
          </a:bodyPr>
          <a:lstStyle/>
          <a:p>
            <a:r>
              <a:rPr lang="en-US" b="1" dirty="0"/>
              <a:t>Examples of  Unbalanced Trees</a:t>
            </a:r>
          </a:p>
        </p:txBody>
      </p:sp>
      <p:pic>
        <p:nvPicPr>
          <p:cNvPr id="10" name="Picture 9">
            <a:extLst>
              <a:ext uri="{FF2B5EF4-FFF2-40B4-BE49-F238E27FC236}">
                <a16:creationId xmlns:a16="http://schemas.microsoft.com/office/drawing/2014/main" id="{AE13F53D-3F54-4D3C-8640-2A8F394C3C31}"/>
              </a:ext>
            </a:extLst>
          </p:cNvPr>
          <p:cNvPicPr>
            <a:picLocks noChangeAspect="1"/>
          </p:cNvPicPr>
          <p:nvPr/>
        </p:nvPicPr>
        <p:blipFill>
          <a:blip r:embed="rId4"/>
          <a:stretch>
            <a:fillRect/>
          </a:stretch>
        </p:blipFill>
        <p:spPr>
          <a:xfrm>
            <a:off x="5550599" y="1693349"/>
            <a:ext cx="2867025" cy="3965480"/>
          </a:xfrm>
          <a:prstGeom prst="rect">
            <a:avLst/>
          </a:prstGeom>
        </p:spPr>
      </p:pic>
      <p:pic>
        <p:nvPicPr>
          <p:cNvPr id="14" name="Picture 13">
            <a:extLst>
              <a:ext uri="{FF2B5EF4-FFF2-40B4-BE49-F238E27FC236}">
                <a16:creationId xmlns:a16="http://schemas.microsoft.com/office/drawing/2014/main" id="{EFDA323C-6F1A-4174-8263-8B9D70503AED}"/>
              </a:ext>
            </a:extLst>
          </p:cNvPr>
          <p:cNvPicPr>
            <a:picLocks noChangeAspect="1"/>
          </p:cNvPicPr>
          <p:nvPr/>
        </p:nvPicPr>
        <p:blipFill>
          <a:blip r:embed="rId5"/>
          <a:stretch>
            <a:fillRect/>
          </a:stretch>
        </p:blipFill>
        <p:spPr>
          <a:xfrm>
            <a:off x="319218" y="4110962"/>
            <a:ext cx="4867275" cy="2747037"/>
          </a:xfrm>
          <a:prstGeom prst="rect">
            <a:avLst/>
          </a:prstGeom>
        </p:spPr>
      </p:pic>
    </p:spTree>
    <p:extLst>
      <p:ext uri="{BB962C8B-B14F-4D97-AF65-F5344CB8AC3E}">
        <p14:creationId xmlns:p14="http://schemas.microsoft.com/office/powerpoint/2010/main" val="22387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4">
            <a:extLst>
              <a:ext uri="{FF2B5EF4-FFF2-40B4-BE49-F238E27FC236}">
                <a16:creationId xmlns:a16="http://schemas.microsoft.com/office/drawing/2014/main" id="{00399DA5-3057-4E22-9C56-73F6996B302F}"/>
              </a:ext>
            </a:extLst>
          </p:cNvPr>
          <p:cNvSpPr txBox="1">
            <a:spLocks noChangeArrowheads="1"/>
          </p:cNvSpPr>
          <p:nvPr/>
        </p:nvSpPr>
        <p:spPr bwMode="auto">
          <a:xfrm>
            <a:off x="1458913" y="1466850"/>
            <a:ext cx="94583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US" altLang="en-US" sz="3200"/>
              <a:t>➢ To acquire knowledge of organizing the data in non </a:t>
            </a:r>
          </a:p>
          <a:p>
            <a:pPr algn="just" eaLnBrk="1" hangingPunct="1">
              <a:lnSpc>
                <a:spcPct val="100000"/>
              </a:lnSpc>
              <a:spcBef>
                <a:spcPct val="0"/>
              </a:spcBef>
              <a:buFontTx/>
              <a:buNone/>
            </a:pPr>
            <a:r>
              <a:rPr lang="en-US" altLang="en-US" sz="3200"/>
              <a:t>      linear fashion.</a:t>
            </a:r>
          </a:p>
          <a:p>
            <a:pPr algn="just" eaLnBrk="1" hangingPunct="1">
              <a:lnSpc>
                <a:spcPct val="100000"/>
              </a:lnSpc>
              <a:spcBef>
                <a:spcPct val="0"/>
              </a:spcBef>
              <a:buFontTx/>
              <a:buNone/>
            </a:pPr>
            <a:r>
              <a:rPr lang="en-US" altLang="en-US" sz="3200"/>
              <a:t>➢ To get the idea of balancing the height of trees to </a:t>
            </a:r>
          </a:p>
          <a:p>
            <a:pPr algn="just" eaLnBrk="1" hangingPunct="1">
              <a:lnSpc>
                <a:spcPct val="100000"/>
              </a:lnSpc>
              <a:spcBef>
                <a:spcPct val="0"/>
              </a:spcBef>
              <a:buFontTx/>
              <a:buNone/>
            </a:pPr>
            <a:r>
              <a:rPr lang="en-US" altLang="en-US" sz="3200"/>
              <a:t>      optimize the structure and search time.</a:t>
            </a:r>
          </a:p>
          <a:p>
            <a:pPr algn="just" eaLnBrk="1" hangingPunct="1">
              <a:lnSpc>
                <a:spcPct val="100000"/>
              </a:lnSpc>
              <a:spcBef>
                <a:spcPct val="0"/>
              </a:spcBef>
              <a:buFontTx/>
              <a:buNone/>
            </a:pPr>
            <a:r>
              <a:rPr lang="en-US" altLang="en-US" sz="3200"/>
              <a:t>➢ To learn the process of establishing the network with </a:t>
            </a:r>
          </a:p>
          <a:p>
            <a:pPr algn="just" eaLnBrk="1" hangingPunct="1">
              <a:lnSpc>
                <a:spcPct val="100000"/>
              </a:lnSpc>
              <a:spcBef>
                <a:spcPct val="0"/>
              </a:spcBef>
              <a:buFontTx/>
              <a:buNone/>
            </a:pPr>
            <a:r>
              <a:rPr lang="en-US" altLang="en-US" sz="3200"/>
              <a:t>      various nodes with minimum cost and finding the  </a:t>
            </a:r>
          </a:p>
          <a:p>
            <a:pPr algn="just" eaLnBrk="1" hangingPunct="1">
              <a:lnSpc>
                <a:spcPct val="100000"/>
              </a:lnSpc>
              <a:spcBef>
                <a:spcPct val="0"/>
              </a:spcBef>
              <a:buFontTx/>
              <a:buNone/>
            </a:pPr>
            <a:r>
              <a:rPr lang="en-US" altLang="en-US" sz="3200"/>
              <a:t>      shortest path.</a:t>
            </a:r>
          </a:p>
          <a:p>
            <a:pPr algn="just" eaLnBrk="1" hangingPunct="1">
              <a:lnSpc>
                <a:spcPct val="100000"/>
              </a:lnSpc>
              <a:spcBef>
                <a:spcPct val="0"/>
              </a:spcBef>
              <a:buFontTx/>
              <a:buNone/>
            </a:pPr>
            <a:r>
              <a:rPr lang="en-US" altLang="en-US" sz="3200"/>
              <a:t>➢ To understand the method of designing the table </a:t>
            </a:r>
          </a:p>
          <a:p>
            <a:pPr algn="just" eaLnBrk="1" hangingPunct="1">
              <a:lnSpc>
                <a:spcPct val="100000"/>
              </a:lnSpc>
              <a:spcBef>
                <a:spcPct val="0"/>
              </a:spcBef>
              <a:buFontTx/>
              <a:buNone/>
            </a:pPr>
            <a:r>
              <a:rPr lang="en-US" altLang="en-US" sz="3200"/>
              <a:t>     data structure and its applications.</a:t>
            </a:r>
          </a:p>
        </p:txBody>
      </p:sp>
      <p:sp>
        <p:nvSpPr>
          <p:cNvPr id="7" name="TextBox 6">
            <a:extLst>
              <a:ext uri="{FF2B5EF4-FFF2-40B4-BE49-F238E27FC236}">
                <a16:creationId xmlns:a16="http://schemas.microsoft.com/office/drawing/2014/main" id="{36741169-A0F2-4951-8685-12F470E9D73C}"/>
              </a:ext>
            </a:extLst>
          </p:cNvPr>
          <p:cNvSpPr txBox="1"/>
          <p:nvPr/>
        </p:nvSpPr>
        <p:spPr>
          <a:xfrm>
            <a:off x="2770188" y="466725"/>
            <a:ext cx="6096000" cy="708025"/>
          </a:xfrm>
          <a:prstGeom prst="rect">
            <a:avLst/>
          </a:prstGeom>
          <a:noFill/>
        </p:spPr>
        <p:txBody>
          <a:bodyPr>
            <a:spAutoFit/>
          </a:bodyPr>
          <a:lstStyle/>
          <a:p>
            <a:pPr algn="ctr" eaLnBrk="1" fontAlgn="auto" hangingPunct="1">
              <a:spcBef>
                <a:spcPts val="0"/>
              </a:spcBef>
              <a:spcAft>
                <a:spcPts val="0"/>
              </a:spcAft>
              <a:defRPr/>
            </a:pPr>
            <a:r>
              <a:rPr lang="en-US" sz="4000" b="1" dirty="0">
                <a:solidFill>
                  <a:srgbClr val="E00D50"/>
                </a:solidFill>
                <a:latin typeface="Raleway"/>
                <a:ea typeface="+mj-ea"/>
                <a:cs typeface="+mj-cs"/>
              </a:rPr>
              <a:t>COURSE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5972EA-4204-402B-B8CE-7DEDCB5FB4C4}"/>
              </a:ext>
            </a:extLst>
          </p:cNvPr>
          <p:cNvSpPr txBox="1">
            <a:spLocks/>
          </p:cNvSpPr>
          <p:nvPr/>
        </p:nvSpPr>
        <p:spPr>
          <a:xfrm>
            <a:off x="1876932" y="406435"/>
            <a:ext cx="8246070" cy="610820"/>
          </a:xfrm>
          <a:prstGeom prst="rect">
            <a:avLst/>
          </a:prstGeom>
        </p:spPr>
        <p:txBody>
          <a:bodyP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500" b="1" dirty="0">
                <a:solidFill>
                  <a:srgbClr val="E00D50"/>
                </a:solidFill>
                <a:latin typeface="Raleway"/>
              </a:rPr>
              <a:t>AVL TREES – HEIGHT BALANCED BST</a:t>
            </a:r>
          </a:p>
        </p:txBody>
      </p:sp>
      <p:pic>
        <p:nvPicPr>
          <p:cNvPr id="5" name="Picture 4">
            <a:extLst>
              <a:ext uri="{FF2B5EF4-FFF2-40B4-BE49-F238E27FC236}">
                <a16:creationId xmlns:a16="http://schemas.microsoft.com/office/drawing/2014/main" id="{50C71B23-5612-4ABE-8697-5F1A1394A927}"/>
              </a:ext>
            </a:extLst>
          </p:cNvPr>
          <p:cNvPicPr>
            <a:picLocks noChangeAspect="1"/>
          </p:cNvPicPr>
          <p:nvPr/>
        </p:nvPicPr>
        <p:blipFill>
          <a:blip r:embed="rId2"/>
          <a:stretch>
            <a:fillRect/>
          </a:stretch>
        </p:blipFill>
        <p:spPr>
          <a:xfrm>
            <a:off x="5229225" y="1789917"/>
            <a:ext cx="6962775" cy="3943350"/>
          </a:xfrm>
          <a:prstGeom prst="rect">
            <a:avLst/>
          </a:prstGeom>
        </p:spPr>
      </p:pic>
      <p:pic>
        <p:nvPicPr>
          <p:cNvPr id="7" name="Picture 6">
            <a:extLst>
              <a:ext uri="{FF2B5EF4-FFF2-40B4-BE49-F238E27FC236}">
                <a16:creationId xmlns:a16="http://schemas.microsoft.com/office/drawing/2014/main" id="{22DC2908-E018-4C8E-ACCD-2937D34E66A6}"/>
              </a:ext>
            </a:extLst>
          </p:cNvPr>
          <p:cNvPicPr>
            <a:picLocks noChangeAspect="1"/>
          </p:cNvPicPr>
          <p:nvPr/>
        </p:nvPicPr>
        <p:blipFill>
          <a:blip r:embed="rId3"/>
          <a:stretch>
            <a:fillRect/>
          </a:stretch>
        </p:blipFill>
        <p:spPr>
          <a:xfrm>
            <a:off x="397506" y="1605159"/>
            <a:ext cx="5076825" cy="3848100"/>
          </a:xfrm>
          <a:prstGeom prst="rect">
            <a:avLst/>
          </a:prstGeom>
        </p:spPr>
      </p:pic>
    </p:spTree>
    <p:extLst>
      <p:ext uri="{BB962C8B-B14F-4D97-AF65-F5344CB8AC3E}">
        <p14:creationId xmlns:p14="http://schemas.microsoft.com/office/powerpoint/2010/main" val="100134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146-2830-47F5-9BDE-B23E3BABCB97}"/>
              </a:ext>
            </a:extLst>
          </p:cNvPr>
          <p:cNvSpPr txBox="1">
            <a:spLocks/>
          </p:cNvSpPr>
          <p:nvPr/>
        </p:nvSpPr>
        <p:spPr>
          <a:xfrm>
            <a:off x="1101331" y="294096"/>
            <a:ext cx="10272302" cy="996086"/>
          </a:xfrm>
          <a:prstGeom prst="rect">
            <a:avLst/>
          </a:prstGeom>
        </p:spPr>
        <p:txBody>
          <a:bodyPr>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TREE ROTATIONS</a:t>
            </a:r>
          </a:p>
        </p:txBody>
      </p:sp>
      <p:sp>
        <p:nvSpPr>
          <p:cNvPr id="4" name="TextBox 3">
            <a:extLst>
              <a:ext uri="{FF2B5EF4-FFF2-40B4-BE49-F238E27FC236}">
                <a16:creationId xmlns:a16="http://schemas.microsoft.com/office/drawing/2014/main" id="{A23D07B0-2C74-405B-B55C-2153F6F7AF90}"/>
              </a:ext>
            </a:extLst>
          </p:cNvPr>
          <p:cNvSpPr txBox="1"/>
          <p:nvPr/>
        </p:nvSpPr>
        <p:spPr>
          <a:xfrm>
            <a:off x="888866" y="1631981"/>
            <a:ext cx="10697228" cy="1938992"/>
          </a:xfrm>
          <a:prstGeom prst="rect">
            <a:avLst/>
          </a:prstGeom>
          <a:noFill/>
        </p:spPr>
        <p:txBody>
          <a:bodyPr wrap="square">
            <a:spAutoFit/>
          </a:bodyPr>
          <a:lstStyle/>
          <a:p>
            <a:pPr algn="just"/>
            <a:r>
              <a:rPr lang="en-US" sz="2400" b="0" i="0" dirty="0">
                <a:solidFill>
                  <a:srgbClr val="333333"/>
                </a:solidFill>
                <a:effectLst/>
                <a:latin typeface="Open Sans"/>
              </a:rPr>
              <a:t>In AVL tree, after performing operations like insertion and deletion we need to check the </a:t>
            </a:r>
            <a:r>
              <a:rPr lang="en-US" sz="2400" b="1" i="0" dirty="0">
                <a:solidFill>
                  <a:srgbClr val="333333"/>
                </a:solidFill>
                <a:effectLst/>
                <a:latin typeface="Open Sans"/>
              </a:rPr>
              <a:t>balance factor</a:t>
            </a:r>
            <a:r>
              <a:rPr lang="en-US" sz="2400" b="0" i="0" dirty="0">
                <a:solidFill>
                  <a:srgbClr val="333333"/>
                </a:solidFill>
                <a:effectLst/>
                <a:latin typeface="Open Sans"/>
              </a:rPr>
              <a:t> of every node in the tree. </a:t>
            </a:r>
          </a:p>
          <a:p>
            <a:pPr algn="just"/>
            <a:endParaRPr lang="en-US" sz="2400" b="0" i="0" dirty="0">
              <a:solidFill>
                <a:srgbClr val="333333"/>
              </a:solidFill>
              <a:effectLst/>
              <a:latin typeface="Open Sans"/>
            </a:endParaRPr>
          </a:p>
          <a:p>
            <a:r>
              <a:rPr lang="en-US" sz="2400" b="0" i="0" dirty="0">
                <a:solidFill>
                  <a:srgbClr val="333333"/>
                </a:solidFill>
                <a:effectLst/>
                <a:latin typeface="Open Sans"/>
              </a:rPr>
              <a:t>Whenever the tree becomes imbalanced due to </a:t>
            </a:r>
            <a:r>
              <a:rPr lang="en-US" sz="2400" dirty="0">
                <a:solidFill>
                  <a:srgbClr val="333333"/>
                </a:solidFill>
                <a:latin typeface="Open Sans"/>
              </a:rPr>
              <a:t>these </a:t>
            </a:r>
            <a:r>
              <a:rPr lang="en-US" sz="2400" b="0" i="0" dirty="0">
                <a:solidFill>
                  <a:srgbClr val="333333"/>
                </a:solidFill>
                <a:effectLst/>
                <a:latin typeface="Open Sans"/>
              </a:rPr>
              <a:t>operations we employ </a:t>
            </a:r>
            <a:r>
              <a:rPr lang="en-US" sz="2400" b="1" dirty="0">
                <a:solidFill>
                  <a:srgbClr val="333333"/>
                </a:solidFill>
                <a:latin typeface="Open Sans"/>
              </a:rPr>
              <a:t>R</a:t>
            </a:r>
            <a:r>
              <a:rPr lang="en-US" sz="2400" b="1" i="0" dirty="0">
                <a:solidFill>
                  <a:srgbClr val="333333"/>
                </a:solidFill>
                <a:effectLst/>
                <a:latin typeface="Open Sans"/>
              </a:rPr>
              <a:t>otations </a:t>
            </a:r>
            <a:r>
              <a:rPr lang="en-US" sz="2400" b="0" i="0" dirty="0">
                <a:solidFill>
                  <a:srgbClr val="333333"/>
                </a:solidFill>
                <a:effectLst/>
                <a:latin typeface="Open Sans"/>
              </a:rPr>
              <a:t>to make the tree balanced.</a:t>
            </a:r>
            <a:endParaRPr lang="en-US" sz="2400" dirty="0"/>
          </a:p>
        </p:txBody>
      </p:sp>
      <p:sp>
        <p:nvSpPr>
          <p:cNvPr id="6" name="TextBox 5">
            <a:extLst>
              <a:ext uri="{FF2B5EF4-FFF2-40B4-BE49-F238E27FC236}">
                <a16:creationId xmlns:a16="http://schemas.microsoft.com/office/drawing/2014/main" id="{BD0FBEC8-BD4B-40B1-99BD-B2101F008F91}"/>
              </a:ext>
            </a:extLst>
          </p:cNvPr>
          <p:cNvSpPr txBox="1"/>
          <p:nvPr/>
        </p:nvSpPr>
        <p:spPr>
          <a:xfrm>
            <a:off x="888867" y="3696232"/>
            <a:ext cx="10697227" cy="1384995"/>
          </a:xfrm>
          <a:prstGeom prst="rect">
            <a:avLst/>
          </a:prstGeom>
          <a:noFill/>
          <a:ln w="25400">
            <a:noFill/>
          </a:ln>
        </p:spPr>
        <p:txBody>
          <a:bodyPr wrap="square">
            <a:spAutoFit/>
          </a:bodyPr>
          <a:lstStyle/>
          <a:p>
            <a:endParaRPr lang="en-US" b="1" i="0" dirty="0">
              <a:solidFill>
                <a:srgbClr val="333333"/>
              </a:solidFill>
              <a:effectLst/>
              <a:latin typeface="Open Sans"/>
            </a:endParaRPr>
          </a:p>
          <a:p>
            <a:r>
              <a:rPr lang="en-US" sz="2400" b="1" i="0" dirty="0">
                <a:solidFill>
                  <a:srgbClr val="333333"/>
                </a:solidFill>
                <a:effectLst/>
                <a:latin typeface="Open Sans"/>
              </a:rPr>
              <a:t>Rotation is the process of moving nodes either to left or to right to make the tree balanced.</a:t>
            </a:r>
          </a:p>
          <a:p>
            <a:endParaRPr lang="en-US" dirty="0"/>
          </a:p>
        </p:txBody>
      </p:sp>
      <p:sp>
        <p:nvSpPr>
          <p:cNvPr id="8" name="TextBox 7">
            <a:extLst>
              <a:ext uri="{FF2B5EF4-FFF2-40B4-BE49-F238E27FC236}">
                <a16:creationId xmlns:a16="http://schemas.microsoft.com/office/drawing/2014/main" id="{421EFEE6-D5C1-49F4-96EC-FA4364967A8C}"/>
              </a:ext>
            </a:extLst>
          </p:cNvPr>
          <p:cNvSpPr txBox="1"/>
          <p:nvPr/>
        </p:nvSpPr>
        <p:spPr>
          <a:xfrm>
            <a:off x="888868" y="5285426"/>
            <a:ext cx="10697226" cy="523220"/>
          </a:xfrm>
          <a:prstGeom prst="rect">
            <a:avLst/>
          </a:prstGeom>
          <a:noFill/>
        </p:spPr>
        <p:txBody>
          <a:bodyPr wrap="square">
            <a:spAutoFit/>
          </a:bodyPr>
          <a:lstStyle/>
          <a:p>
            <a:r>
              <a:rPr lang="en-US" sz="2400" b="0" i="0" dirty="0">
                <a:solidFill>
                  <a:srgbClr val="333333"/>
                </a:solidFill>
                <a:effectLst/>
                <a:latin typeface="Open Sans"/>
              </a:rPr>
              <a:t>There are </a:t>
            </a:r>
            <a:r>
              <a:rPr lang="en-US" sz="2400" b="1" i="0" dirty="0">
                <a:solidFill>
                  <a:srgbClr val="333333"/>
                </a:solidFill>
                <a:effectLst/>
                <a:latin typeface="Open Sans"/>
              </a:rPr>
              <a:t>four</a:t>
            </a:r>
            <a:r>
              <a:rPr lang="en-US" sz="2400" b="0" i="0" dirty="0">
                <a:solidFill>
                  <a:srgbClr val="333333"/>
                </a:solidFill>
                <a:effectLst/>
                <a:latin typeface="Open Sans"/>
              </a:rPr>
              <a:t> </a:t>
            </a:r>
            <a:r>
              <a:rPr lang="en-US" sz="2800" b="0" i="0" dirty="0">
                <a:solidFill>
                  <a:srgbClr val="333333"/>
                </a:solidFill>
                <a:effectLst/>
                <a:latin typeface="Open Sans"/>
              </a:rPr>
              <a:t>rotations</a:t>
            </a:r>
            <a:r>
              <a:rPr lang="en-US" sz="2400" b="0" i="0" dirty="0">
                <a:solidFill>
                  <a:srgbClr val="333333"/>
                </a:solidFill>
                <a:effectLst/>
                <a:latin typeface="Open Sans"/>
              </a:rPr>
              <a:t> and they are classified into </a:t>
            </a:r>
            <a:r>
              <a:rPr lang="en-US" sz="2400" b="1" i="0" dirty="0">
                <a:solidFill>
                  <a:srgbClr val="333333"/>
                </a:solidFill>
                <a:effectLst/>
                <a:latin typeface="Open Sans"/>
              </a:rPr>
              <a:t>two</a:t>
            </a:r>
            <a:r>
              <a:rPr lang="en-US" sz="2400" b="0" i="0" dirty="0">
                <a:solidFill>
                  <a:srgbClr val="333333"/>
                </a:solidFill>
                <a:effectLst/>
                <a:latin typeface="Open Sans"/>
              </a:rPr>
              <a:t> types.</a:t>
            </a:r>
            <a:endParaRPr lang="en-US" sz="2400" dirty="0"/>
          </a:p>
        </p:txBody>
      </p:sp>
    </p:spTree>
    <p:extLst>
      <p:ext uri="{BB962C8B-B14F-4D97-AF65-F5344CB8AC3E}">
        <p14:creationId xmlns:p14="http://schemas.microsoft.com/office/powerpoint/2010/main" val="3615510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060" y="68627"/>
            <a:ext cx="9774237" cy="996086"/>
          </a:xfrm>
        </p:spPr>
        <p:txBody>
          <a:bodyPr>
            <a:normAutofit/>
          </a:bodyPr>
          <a:lstStyle/>
          <a:p>
            <a:pPr algn="ctr" eaLnBrk="1" fontAlgn="auto" hangingPunct="1">
              <a:lnSpc>
                <a:spcPct val="100000"/>
              </a:lnSpc>
              <a:spcBef>
                <a:spcPts val="0"/>
              </a:spcBef>
              <a:spcAft>
                <a:spcPts val="0"/>
              </a:spcAft>
              <a:defRPr/>
            </a:pPr>
            <a:r>
              <a:rPr lang="en-IN" sz="3400" b="1" dirty="0">
                <a:solidFill>
                  <a:srgbClr val="E00D50"/>
                </a:solidFill>
                <a:latin typeface="Raleway"/>
              </a:rPr>
              <a:t>ROTATIONS IN SEARCH TREES</a:t>
            </a:r>
          </a:p>
        </p:txBody>
      </p:sp>
      <p:graphicFrame>
        <p:nvGraphicFramePr>
          <p:cNvPr id="4" name="Diagram 3"/>
          <p:cNvGraphicFramePr/>
          <p:nvPr>
            <p:extLst>
              <p:ext uri="{D42A27DB-BD31-4B8C-83A1-F6EECF244321}">
                <p14:modId xmlns:p14="http://schemas.microsoft.com/office/powerpoint/2010/main" val="3275052459"/>
              </p:ext>
            </p:extLst>
          </p:nvPr>
        </p:nvGraphicFramePr>
        <p:xfrm>
          <a:off x="0" y="1177448"/>
          <a:ext cx="1172298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7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25AACDC2-C3FF-43C3-AEE5-D17E836875EB}"/>
                                            </p:graphicEl>
                                          </p:spTgt>
                                        </p:tgtEl>
                                        <p:attrNameLst>
                                          <p:attrName>style.visibility</p:attrName>
                                        </p:attrNameLst>
                                      </p:cBhvr>
                                      <p:to>
                                        <p:strVal val="visible"/>
                                      </p:to>
                                    </p:set>
                                    <p:anim calcmode="lin" valueType="num">
                                      <p:cBhvr additive="base">
                                        <p:cTn id="7" dur="500" fill="hold"/>
                                        <p:tgtEl>
                                          <p:spTgt spid="4">
                                            <p:graphicEl>
                                              <a:dgm id="{25AACDC2-C3FF-43C3-AEE5-D17E836875E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25AACDC2-C3FF-43C3-AEE5-D17E836875E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67922965-D331-421E-96B5-A60F59D4D682}"/>
                                            </p:graphicEl>
                                          </p:spTgt>
                                        </p:tgtEl>
                                        <p:attrNameLst>
                                          <p:attrName>style.visibility</p:attrName>
                                        </p:attrNameLst>
                                      </p:cBhvr>
                                      <p:to>
                                        <p:strVal val="visible"/>
                                      </p:to>
                                    </p:set>
                                    <p:anim calcmode="lin" valueType="num">
                                      <p:cBhvr additive="base">
                                        <p:cTn id="13" dur="500" fill="hold"/>
                                        <p:tgtEl>
                                          <p:spTgt spid="4">
                                            <p:graphicEl>
                                              <a:dgm id="{67922965-D331-421E-96B5-A60F59D4D68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67922965-D331-421E-96B5-A60F59D4D682}"/>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2FF3A53A-9A74-427A-8877-9A4BCE5097EE}"/>
                                            </p:graphicEl>
                                          </p:spTgt>
                                        </p:tgtEl>
                                        <p:attrNameLst>
                                          <p:attrName>style.visibility</p:attrName>
                                        </p:attrNameLst>
                                      </p:cBhvr>
                                      <p:to>
                                        <p:strVal val="visible"/>
                                      </p:to>
                                    </p:set>
                                    <p:anim calcmode="lin" valueType="num">
                                      <p:cBhvr additive="base">
                                        <p:cTn id="17" dur="500" fill="hold"/>
                                        <p:tgtEl>
                                          <p:spTgt spid="4">
                                            <p:graphicEl>
                                              <a:dgm id="{2FF3A53A-9A74-427A-8877-9A4BCE5097E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2FF3A53A-9A74-427A-8877-9A4BCE5097EE}"/>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8C9698E8-FC6E-42D9-A18C-AFB5D4B17957}"/>
                                            </p:graphicEl>
                                          </p:spTgt>
                                        </p:tgtEl>
                                        <p:attrNameLst>
                                          <p:attrName>style.visibility</p:attrName>
                                        </p:attrNameLst>
                                      </p:cBhvr>
                                      <p:to>
                                        <p:strVal val="visible"/>
                                      </p:to>
                                    </p:set>
                                    <p:anim calcmode="lin" valueType="num">
                                      <p:cBhvr additive="base">
                                        <p:cTn id="23" dur="500" fill="hold"/>
                                        <p:tgtEl>
                                          <p:spTgt spid="4">
                                            <p:graphicEl>
                                              <a:dgm id="{8C9698E8-FC6E-42D9-A18C-AFB5D4B17957}"/>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8C9698E8-FC6E-42D9-A18C-AFB5D4B17957}"/>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7B35077C-70D1-43DF-8BC1-A9040DA068BF}"/>
                                            </p:graphicEl>
                                          </p:spTgt>
                                        </p:tgtEl>
                                        <p:attrNameLst>
                                          <p:attrName>style.visibility</p:attrName>
                                        </p:attrNameLst>
                                      </p:cBhvr>
                                      <p:to>
                                        <p:strVal val="visible"/>
                                      </p:to>
                                    </p:set>
                                    <p:anim calcmode="lin" valueType="num">
                                      <p:cBhvr additive="base">
                                        <p:cTn id="27" dur="500" fill="hold"/>
                                        <p:tgtEl>
                                          <p:spTgt spid="4">
                                            <p:graphicEl>
                                              <a:dgm id="{7B35077C-70D1-43DF-8BC1-A9040DA068BF}"/>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7B35077C-70D1-43DF-8BC1-A9040DA068BF}"/>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0FD4E50E-B304-41A4-A347-D9CEF5FEB868}"/>
                                            </p:graphicEl>
                                          </p:spTgt>
                                        </p:tgtEl>
                                        <p:attrNameLst>
                                          <p:attrName>style.visibility</p:attrName>
                                        </p:attrNameLst>
                                      </p:cBhvr>
                                      <p:to>
                                        <p:strVal val="visible"/>
                                      </p:to>
                                    </p:set>
                                    <p:anim calcmode="lin" valueType="num">
                                      <p:cBhvr additive="base">
                                        <p:cTn id="33" dur="500" fill="hold"/>
                                        <p:tgtEl>
                                          <p:spTgt spid="4">
                                            <p:graphicEl>
                                              <a:dgm id="{0FD4E50E-B304-41A4-A347-D9CEF5FEB86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0FD4E50E-B304-41A4-A347-D9CEF5FEB86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7E28B81A-AF18-4E9D-9AA9-3CF41A638A89}"/>
                                            </p:graphicEl>
                                          </p:spTgt>
                                        </p:tgtEl>
                                        <p:attrNameLst>
                                          <p:attrName>style.visibility</p:attrName>
                                        </p:attrNameLst>
                                      </p:cBhvr>
                                      <p:to>
                                        <p:strVal val="visible"/>
                                      </p:to>
                                    </p:set>
                                    <p:anim calcmode="lin" valueType="num">
                                      <p:cBhvr additive="base">
                                        <p:cTn id="37" dur="500" fill="hold"/>
                                        <p:tgtEl>
                                          <p:spTgt spid="4">
                                            <p:graphicEl>
                                              <a:dgm id="{7E28B81A-AF18-4E9D-9AA9-3CF41A638A8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7E28B81A-AF18-4E9D-9AA9-3CF41A638A8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0DFB544D-59B7-4679-B3EE-6D0A6DB299BC}"/>
                                            </p:graphicEl>
                                          </p:spTgt>
                                        </p:tgtEl>
                                        <p:attrNameLst>
                                          <p:attrName>style.visibility</p:attrName>
                                        </p:attrNameLst>
                                      </p:cBhvr>
                                      <p:to>
                                        <p:strVal val="visible"/>
                                      </p:to>
                                    </p:set>
                                    <p:anim calcmode="lin" valueType="num">
                                      <p:cBhvr additive="base">
                                        <p:cTn id="43" dur="500" fill="hold"/>
                                        <p:tgtEl>
                                          <p:spTgt spid="4">
                                            <p:graphicEl>
                                              <a:dgm id="{0DFB544D-59B7-4679-B3EE-6D0A6DB299BC}"/>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0DFB544D-59B7-4679-B3EE-6D0A6DB299BC}"/>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0C4FC22D-34B5-43E8-B6B3-548599614795}"/>
                                            </p:graphicEl>
                                          </p:spTgt>
                                        </p:tgtEl>
                                        <p:attrNameLst>
                                          <p:attrName>style.visibility</p:attrName>
                                        </p:attrNameLst>
                                      </p:cBhvr>
                                      <p:to>
                                        <p:strVal val="visible"/>
                                      </p:to>
                                    </p:set>
                                    <p:anim calcmode="lin" valueType="num">
                                      <p:cBhvr additive="base">
                                        <p:cTn id="47" dur="500" fill="hold"/>
                                        <p:tgtEl>
                                          <p:spTgt spid="4">
                                            <p:graphicEl>
                                              <a:dgm id="{0C4FC22D-34B5-43E8-B6B3-548599614795}"/>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0C4FC22D-34B5-43E8-B6B3-548599614795}"/>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graphicEl>
                                              <a:dgm id="{5176C479-9CBB-44E6-A281-167257B8FEDD}"/>
                                            </p:graphicEl>
                                          </p:spTgt>
                                        </p:tgtEl>
                                        <p:attrNameLst>
                                          <p:attrName>style.visibility</p:attrName>
                                        </p:attrNameLst>
                                      </p:cBhvr>
                                      <p:to>
                                        <p:strVal val="visible"/>
                                      </p:to>
                                    </p:set>
                                    <p:anim calcmode="lin" valueType="num">
                                      <p:cBhvr additive="base">
                                        <p:cTn id="53" dur="500" fill="hold"/>
                                        <p:tgtEl>
                                          <p:spTgt spid="4">
                                            <p:graphicEl>
                                              <a:dgm id="{5176C479-9CBB-44E6-A281-167257B8FEDD}"/>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5176C479-9CBB-44E6-A281-167257B8FEDD}"/>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6EBD7378-2160-4F35-8FA9-87B5328DABEA}"/>
                                            </p:graphicEl>
                                          </p:spTgt>
                                        </p:tgtEl>
                                        <p:attrNameLst>
                                          <p:attrName>style.visibility</p:attrName>
                                        </p:attrNameLst>
                                      </p:cBhvr>
                                      <p:to>
                                        <p:strVal val="visible"/>
                                      </p:to>
                                    </p:set>
                                    <p:anim calcmode="lin" valueType="num">
                                      <p:cBhvr additive="base">
                                        <p:cTn id="57" dur="500" fill="hold"/>
                                        <p:tgtEl>
                                          <p:spTgt spid="4">
                                            <p:graphicEl>
                                              <a:dgm id="{6EBD7378-2160-4F35-8FA9-87B5328DABEA}"/>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6EBD7378-2160-4F35-8FA9-87B5328DABEA}"/>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0E227CC8-6319-44C9-BE53-D3DC6DCEBF52}"/>
                                            </p:graphicEl>
                                          </p:spTgt>
                                        </p:tgtEl>
                                        <p:attrNameLst>
                                          <p:attrName>style.visibility</p:attrName>
                                        </p:attrNameLst>
                                      </p:cBhvr>
                                      <p:to>
                                        <p:strVal val="visible"/>
                                      </p:to>
                                    </p:set>
                                    <p:anim calcmode="lin" valueType="num">
                                      <p:cBhvr additive="base">
                                        <p:cTn id="63" dur="500" fill="hold"/>
                                        <p:tgtEl>
                                          <p:spTgt spid="4">
                                            <p:graphicEl>
                                              <a:dgm id="{0E227CC8-6319-44C9-BE53-D3DC6DCEBF52}"/>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0E227CC8-6319-44C9-BE53-D3DC6DCEBF52}"/>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9EEAE98A-E088-4991-812B-2AAF867410C7}"/>
                                            </p:graphicEl>
                                          </p:spTgt>
                                        </p:tgtEl>
                                        <p:attrNameLst>
                                          <p:attrName>style.visibility</p:attrName>
                                        </p:attrNameLst>
                                      </p:cBhvr>
                                      <p:to>
                                        <p:strVal val="visible"/>
                                      </p:to>
                                    </p:set>
                                    <p:anim calcmode="lin" valueType="num">
                                      <p:cBhvr additive="base">
                                        <p:cTn id="67" dur="500" fill="hold"/>
                                        <p:tgtEl>
                                          <p:spTgt spid="4">
                                            <p:graphicEl>
                                              <a:dgm id="{9EEAE98A-E088-4991-812B-2AAF867410C7}"/>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9EEAE98A-E088-4991-812B-2AAF867410C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3C7134-B0FE-487D-B512-B0514908B220}"/>
              </a:ext>
            </a:extLst>
          </p:cNvPr>
          <p:cNvSpPr txBox="1">
            <a:spLocks/>
          </p:cNvSpPr>
          <p:nvPr/>
        </p:nvSpPr>
        <p:spPr bwMode="auto">
          <a:xfrm>
            <a:off x="1463465" y="43308"/>
            <a:ext cx="9774237" cy="9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ROTATIONS - RIGHT </a:t>
            </a:r>
            <a:r>
              <a:rPr lang="en-IN" sz="3400" b="1" dirty="0" err="1">
                <a:solidFill>
                  <a:srgbClr val="E00D50"/>
                </a:solidFill>
                <a:latin typeface="Raleway"/>
              </a:rPr>
              <a:t>RIGHT</a:t>
            </a:r>
            <a:r>
              <a:rPr lang="en-IN" sz="3400" b="1" dirty="0">
                <a:solidFill>
                  <a:srgbClr val="E00D50"/>
                </a:solidFill>
                <a:latin typeface="Raleway"/>
              </a:rPr>
              <a:t> (RR) ROTATION</a:t>
            </a:r>
          </a:p>
        </p:txBody>
      </p:sp>
      <p:pic>
        <p:nvPicPr>
          <p:cNvPr id="1026" name="Picture 2">
            <a:extLst>
              <a:ext uri="{FF2B5EF4-FFF2-40B4-BE49-F238E27FC236}">
                <a16:creationId xmlns:a16="http://schemas.microsoft.com/office/drawing/2014/main" id="{5391063B-8D96-48F4-80A6-B0CB485E3362}"/>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1237983"/>
            <a:ext cx="2776603" cy="266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B3A81BFC-D054-4929-A3DC-A4136F49370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339978" y="996868"/>
            <a:ext cx="3214720" cy="304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72530445-A9C0-4115-AD44-A161616C608E}"/>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7786" y="4287299"/>
            <a:ext cx="3749089" cy="252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99FFF493-E7A7-40FD-B60A-FCB7B17F8E57}"/>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882848" y="4045896"/>
            <a:ext cx="3749089" cy="279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78813F7-003F-49B7-BC00-9924D580073C}"/>
              </a:ext>
            </a:extLst>
          </p:cNvPr>
          <p:cNvSpPr txBox="1"/>
          <p:nvPr/>
        </p:nvSpPr>
        <p:spPr>
          <a:xfrm>
            <a:off x="8742209" y="4045896"/>
            <a:ext cx="3312005" cy="2677656"/>
          </a:xfrm>
          <a:prstGeom prst="rect">
            <a:avLst/>
          </a:prstGeom>
          <a:noFill/>
          <a:ln w="38100">
            <a:solidFill>
              <a:schemeClr val="accent1">
                <a:shade val="50000"/>
              </a:schemeClr>
            </a:solidFill>
          </a:ln>
        </p:spPr>
        <p:txBody>
          <a:bodyPr wrap="square">
            <a:spAutoFit/>
          </a:bodyPr>
          <a:lstStyle/>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RR Rotation (Pivot)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P = Pivot </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Left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Q = P </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R</a:t>
            </a:r>
            <a:r>
              <a:rPr lang="en-US" sz="2400" dirty="0">
                <a:effectLst/>
                <a:latin typeface="Times New Roman" panose="02020603050405020304" pitchFamily="18" charset="0"/>
                <a:ea typeface="Times New Roman" panose="02020603050405020304" pitchFamily="18" charset="0"/>
              </a:rPr>
              <a:t>ight</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Root = P</a:t>
            </a: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Right</a:t>
            </a:r>
            <a:r>
              <a:rPr lang="en-US" sz="2400" dirty="0">
                <a:effectLst/>
                <a:latin typeface="Times New Roman" panose="02020603050405020304" pitchFamily="18" charset="0"/>
                <a:ea typeface="Times New Roman" panose="02020603050405020304" pitchFamily="18" charset="0"/>
              </a:rPr>
              <a:t> = pivot</a:t>
            </a: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Left</a:t>
            </a:r>
            <a:r>
              <a:rPr lang="en-US" sz="2400" dirty="0">
                <a:effectLst/>
                <a:latin typeface="Times New Roman" panose="02020603050405020304" pitchFamily="18" charset="0"/>
                <a:ea typeface="Times New Roman" panose="02020603050405020304" pitchFamily="18" charset="0"/>
              </a:rPr>
              <a:t> = Q</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End RR Rotation</a:t>
            </a:r>
          </a:p>
        </p:txBody>
      </p:sp>
    </p:spTree>
    <p:extLst>
      <p:ext uri="{BB962C8B-B14F-4D97-AF65-F5344CB8AC3E}">
        <p14:creationId xmlns:p14="http://schemas.microsoft.com/office/powerpoint/2010/main" val="345831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62A071-FBDC-4ED9-A962-E26533006D3A}"/>
              </a:ext>
            </a:extLst>
          </p:cNvPr>
          <p:cNvSpPr txBox="1">
            <a:spLocks/>
          </p:cNvSpPr>
          <p:nvPr/>
        </p:nvSpPr>
        <p:spPr bwMode="auto">
          <a:xfrm>
            <a:off x="1463465" y="43308"/>
            <a:ext cx="9774237" cy="9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ROTATIONS – LEFT LEFT (LL) ROTATION</a:t>
            </a:r>
          </a:p>
        </p:txBody>
      </p:sp>
      <p:pic>
        <p:nvPicPr>
          <p:cNvPr id="2050" name="Picture 6">
            <a:extLst>
              <a:ext uri="{FF2B5EF4-FFF2-40B4-BE49-F238E27FC236}">
                <a16:creationId xmlns:a16="http://schemas.microsoft.com/office/drawing/2014/main" id="{490614AC-268B-4FEC-85A6-26312F56E72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2117" y="1296305"/>
            <a:ext cx="2778126" cy="229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
            <a:extLst>
              <a:ext uri="{FF2B5EF4-FFF2-40B4-BE49-F238E27FC236}">
                <a16:creationId xmlns:a16="http://schemas.microsoft.com/office/drawing/2014/main" id="{0233E7AA-E5AF-4709-ACCD-73104215323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01060" y="1227471"/>
            <a:ext cx="363583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8">
            <a:extLst>
              <a:ext uri="{FF2B5EF4-FFF2-40B4-BE49-F238E27FC236}">
                <a16:creationId xmlns:a16="http://schemas.microsoft.com/office/drawing/2014/main" id="{7BD2C77A-BBE1-44E5-B349-90C148A3370E}"/>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7566" y="3690669"/>
            <a:ext cx="3283494" cy="313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9">
            <a:extLst>
              <a:ext uri="{FF2B5EF4-FFF2-40B4-BE49-F238E27FC236}">
                <a16:creationId xmlns:a16="http://schemas.microsoft.com/office/drawing/2014/main" id="{A64D027F-BBEC-474B-9E86-A5903A1413ED}"/>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4031707" y="3886534"/>
            <a:ext cx="3283494" cy="267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5C137C8E-1D5D-4324-8C38-4EFA1A4E6960}"/>
              </a:ext>
            </a:extLst>
          </p:cNvPr>
          <p:cNvSpPr txBox="1"/>
          <p:nvPr/>
        </p:nvSpPr>
        <p:spPr>
          <a:xfrm>
            <a:off x="8312330" y="4074611"/>
            <a:ext cx="3762104" cy="2677656"/>
          </a:xfrm>
          <a:prstGeom prst="rect">
            <a:avLst/>
          </a:prstGeom>
          <a:noFill/>
          <a:ln w="38100">
            <a:solidFill>
              <a:schemeClr val="accent1">
                <a:shade val="50000"/>
              </a:schemeClr>
            </a:solidFill>
          </a:ln>
        </p:spPr>
        <p:txBody>
          <a:bodyPr wrap="square">
            <a:spAutoFit/>
          </a:bodyPr>
          <a:lstStyle/>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LL Rotation (Pivot)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P = </a:t>
            </a: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R</a:t>
            </a:r>
            <a:r>
              <a:rPr lang="en-US" sz="2400" dirty="0" err="1">
                <a:effectLst/>
                <a:latin typeface="Times New Roman" panose="02020603050405020304" pitchFamily="18" charset="0"/>
                <a:ea typeface="Times New Roman" panose="02020603050405020304" pitchFamily="18" charset="0"/>
              </a:rPr>
              <a:t>ight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Q = </a:t>
            </a: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a:t>
            </a:r>
            <a:r>
              <a:rPr lang="en-US" sz="2400" dirty="0" err="1">
                <a:effectLst/>
                <a:latin typeface="Times New Roman" panose="02020603050405020304" pitchFamily="18" charset="0"/>
                <a:ea typeface="Times New Roman" panose="02020603050405020304" pitchFamily="18" charset="0"/>
              </a:rPr>
              <a:t>eft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Root = P</a:t>
            </a: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Left</a:t>
            </a:r>
            <a:r>
              <a:rPr lang="en-US" sz="2400" dirty="0">
                <a:effectLst/>
                <a:latin typeface="Times New Roman" panose="02020603050405020304" pitchFamily="18" charset="0"/>
                <a:ea typeface="Times New Roman" panose="02020603050405020304" pitchFamily="18" charset="0"/>
              </a:rPr>
              <a:t> = pivot</a:t>
            </a: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Right</a:t>
            </a:r>
            <a:r>
              <a:rPr lang="en-US" sz="2400" dirty="0">
                <a:effectLst/>
                <a:latin typeface="Times New Roman" panose="02020603050405020304" pitchFamily="18" charset="0"/>
                <a:ea typeface="Times New Roman" panose="02020603050405020304" pitchFamily="18" charset="0"/>
              </a:rPr>
              <a:t> = Q</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End LL Rotation</a:t>
            </a:r>
          </a:p>
        </p:txBody>
      </p:sp>
    </p:spTree>
    <p:extLst>
      <p:ext uri="{BB962C8B-B14F-4D97-AF65-F5344CB8AC3E}">
        <p14:creationId xmlns:p14="http://schemas.microsoft.com/office/powerpoint/2010/main" val="17957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E3E563-D264-407B-8FB1-45DEE9EBEB38}"/>
              </a:ext>
            </a:extLst>
          </p:cNvPr>
          <p:cNvSpPr txBox="1">
            <a:spLocks/>
          </p:cNvSpPr>
          <p:nvPr/>
        </p:nvSpPr>
        <p:spPr bwMode="auto">
          <a:xfrm>
            <a:off x="1463465" y="43308"/>
            <a:ext cx="9774237" cy="9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ROTATIONS – LEFT RIGHT (LR) ROTATION</a:t>
            </a:r>
          </a:p>
        </p:txBody>
      </p:sp>
      <p:pic>
        <p:nvPicPr>
          <p:cNvPr id="3074" name="Picture 10">
            <a:extLst>
              <a:ext uri="{FF2B5EF4-FFF2-40B4-BE49-F238E27FC236}">
                <a16:creationId xmlns:a16="http://schemas.microsoft.com/office/drawing/2014/main" id="{7DC92D1F-15A5-4A4C-A053-B00FB0F1A61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15590" y="1342696"/>
            <a:ext cx="2347172"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1">
            <a:extLst>
              <a:ext uri="{FF2B5EF4-FFF2-40B4-BE49-F238E27FC236}">
                <a16:creationId xmlns:a16="http://schemas.microsoft.com/office/drawing/2014/main" id="{390E2C1E-E740-46E7-9BFB-C07AD14BDB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718746" y="982700"/>
            <a:ext cx="260042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2">
            <a:extLst>
              <a:ext uri="{FF2B5EF4-FFF2-40B4-BE49-F238E27FC236}">
                <a16:creationId xmlns:a16="http://schemas.microsoft.com/office/drawing/2014/main" id="{8D13C3B7-4A53-4B10-82F7-7084F63FD25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575158" y="750132"/>
            <a:ext cx="2853868" cy="311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3">
            <a:extLst>
              <a:ext uri="{FF2B5EF4-FFF2-40B4-BE49-F238E27FC236}">
                <a16:creationId xmlns:a16="http://schemas.microsoft.com/office/drawing/2014/main" id="{332189D5-D663-4CBF-A652-2C985800BD8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91702" y="3925248"/>
            <a:ext cx="3312743" cy="282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BB4E6B5-8DAA-49E3-B0DB-C067C89476C4}"/>
              </a:ext>
            </a:extLst>
          </p:cNvPr>
          <p:cNvSpPr txBox="1"/>
          <p:nvPr/>
        </p:nvSpPr>
        <p:spPr>
          <a:xfrm>
            <a:off x="8687556" y="2017315"/>
            <a:ext cx="3112397" cy="4524315"/>
          </a:xfrm>
          <a:prstGeom prst="rect">
            <a:avLst/>
          </a:prstGeom>
          <a:noFill/>
          <a:ln w="38100">
            <a:solidFill>
              <a:schemeClr val="accent1">
                <a:shade val="50000"/>
              </a:schemeClr>
            </a:solidFill>
          </a:ln>
        </p:spPr>
        <p:txBody>
          <a:bodyPr wrap="square">
            <a:spAutoFit/>
          </a:bodyPr>
          <a:lstStyle/>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LR Rotation(Pivot)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P = </a:t>
            </a: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a:t>
            </a:r>
            <a:r>
              <a:rPr lang="en-US" sz="2400" dirty="0" err="1">
                <a:effectLst/>
                <a:latin typeface="Times New Roman" panose="02020603050405020304" pitchFamily="18" charset="0"/>
                <a:ea typeface="Times New Roman" panose="02020603050405020304" pitchFamily="18" charset="0"/>
              </a:rPr>
              <a:t>eft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Q = </a:t>
            </a: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R</a:t>
            </a:r>
            <a:r>
              <a:rPr lang="en-US" sz="2400" dirty="0" err="1">
                <a:effectLst/>
                <a:latin typeface="Times New Roman" panose="02020603050405020304" pitchFamily="18" charset="0"/>
                <a:ea typeface="Times New Roman" panose="02020603050405020304" pitchFamily="18" charset="0"/>
              </a:rPr>
              <a:t>ight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Root = Q</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latin typeface="Times New Roman" panose="02020603050405020304" pitchFamily="18" charset="0"/>
                <a:ea typeface="Times New Roman" panose="02020603050405020304" pitchFamily="18" charset="0"/>
                <a:sym typeface="Wingdings" panose="05000000000000000000" pitchFamily="2" charset="2"/>
              </a:rPr>
              <a:t>Right</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QLeft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Q</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Left</a:t>
            </a:r>
            <a:r>
              <a:rPr lang="en-US" sz="2400" dirty="0">
                <a:effectLst/>
                <a:latin typeface="Times New Roman" panose="02020603050405020304" pitchFamily="18" charset="0"/>
                <a:ea typeface="Times New Roman" panose="02020603050405020304" pitchFamily="18" charset="0"/>
              </a:rPr>
              <a:t> = P</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Left</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 </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QRight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Q</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Right</a:t>
            </a:r>
            <a:r>
              <a:rPr lang="en-US" sz="2400" dirty="0">
                <a:effectLst/>
                <a:latin typeface="Times New Roman" panose="02020603050405020304" pitchFamily="18" charset="0"/>
                <a:ea typeface="Times New Roman" panose="02020603050405020304" pitchFamily="18" charset="0"/>
              </a:rPr>
              <a:t> = Pivot</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algn="just">
              <a:spcBef>
                <a:spcPts val="0"/>
              </a:spcBef>
              <a:spcAft>
                <a:spcPts val="0"/>
              </a:spcAft>
            </a:pPr>
            <a:r>
              <a:rPr lang="en-US" sz="2400" dirty="0">
                <a:latin typeface="Times New Roman" panose="02020603050405020304" pitchFamily="18" charset="0"/>
              </a:rPr>
              <a:t>End LR Rotation</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0689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97D5BF-7A33-4419-A9E3-BBB17BC1B4C6}"/>
              </a:ext>
            </a:extLst>
          </p:cNvPr>
          <p:cNvSpPr txBox="1">
            <a:spLocks/>
          </p:cNvSpPr>
          <p:nvPr/>
        </p:nvSpPr>
        <p:spPr bwMode="auto">
          <a:xfrm>
            <a:off x="1463465" y="43308"/>
            <a:ext cx="9774237" cy="9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ROTATIONS – RIGHT LEFT (RL) ROTATION</a:t>
            </a:r>
          </a:p>
        </p:txBody>
      </p:sp>
      <p:pic>
        <p:nvPicPr>
          <p:cNvPr id="4098" name="Picture 14">
            <a:extLst>
              <a:ext uri="{FF2B5EF4-FFF2-40B4-BE49-F238E27FC236}">
                <a16:creationId xmlns:a16="http://schemas.microsoft.com/office/drawing/2014/main" id="{DEDADC4B-46E2-4994-840F-9F33D52198C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4767" y="1244539"/>
            <a:ext cx="2677395" cy="226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5">
            <a:extLst>
              <a:ext uri="{FF2B5EF4-FFF2-40B4-BE49-F238E27FC236}">
                <a16:creationId xmlns:a16="http://schemas.microsoft.com/office/drawing/2014/main" id="{87D75BB5-EE4D-4DEE-B083-F0256E661F7D}"/>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872005" y="1017855"/>
            <a:ext cx="3307502" cy="246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16">
            <a:extLst>
              <a:ext uri="{FF2B5EF4-FFF2-40B4-BE49-F238E27FC236}">
                <a16:creationId xmlns:a16="http://schemas.microsoft.com/office/drawing/2014/main" id="{7B19ECD4-6230-4A05-95A1-D5ADBFCB0978}"/>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096000" y="789140"/>
            <a:ext cx="3146143" cy="27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7">
            <a:extLst>
              <a:ext uri="{FF2B5EF4-FFF2-40B4-BE49-F238E27FC236}">
                <a16:creationId xmlns:a16="http://schemas.microsoft.com/office/drawing/2014/main" id="{5813CF72-243A-44DB-B126-682006F6E7CF}"/>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456032" y="3836148"/>
            <a:ext cx="2873373" cy="280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5E9768D-F8F9-4747-8E2E-9FCD3C750E7D}"/>
              </a:ext>
            </a:extLst>
          </p:cNvPr>
          <p:cNvSpPr txBox="1"/>
          <p:nvPr/>
        </p:nvSpPr>
        <p:spPr>
          <a:xfrm>
            <a:off x="8586172" y="2489175"/>
            <a:ext cx="3307502" cy="4154984"/>
          </a:xfrm>
          <a:prstGeom prst="rect">
            <a:avLst/>
          </a:prstGeom>
          <a:noFill/>
          <a:ln w="38100">
            <a:solidFill>
              <a:schemeClr val="accent1">
                <a:shade val="50000"/>
              </a:schemeClr>
            </a:solidFill>
          </a:ln>
        </p:spPr>
        <p:txBody>
          <a:bodyPr wrap="square">
            <a:spAutoFit/>
          </a:bodyPr>
          <a:lstStyle/>
          <a:p>
            <a:pPr marL="0" marR="0" algn="just">
              <a:spcBef>
                <a:spcPts val="0"/>
              </a:spcBef>
              <a:spcAft>
                <a:spcPts val="0"/>
              </a:spcAft>
            </a:pPr>
            <a:r>
              <a:rPr lang="en-US" sz="2400" b="1" dirty="0">
                <a:effectLst/>
                <a:latin typeface="Times New Roman" panose="02020603050405020304" pitchFamily="18" charset="0"/>
                <a:ea typeface="Times New Roman" panose="02020603050405020304" pitchFamily="18" charset="0"/>
              </a:rPr>
              <a:t>RL Rotation (</a:t>
            </a:r>
            <a:r>
              <a:rPr lang="en-US" sz="2400" b="1" dirty="0">
                <a:latin typeface="Times New Roman" panose="02020603050405020304" pitchFamily="18" charset="0"/>
                <a:ea typeface="Times New Roman" panose="02020603050405020304" pitchFamily="18" charset="0"/>
              </a:rPr>
              <a:t>P</a:t>
            </a:r>
            <a:r>
              <a:rPr lang="en-US" sz="2400" b="1" dirty="0">
                <a:effectLst/>
                <a:latin typeface="Times New Roman" panose="02020603050405020304" pitchFamily="18" charset="0"/>
                <a:ea typeface="Times New Roman" panose="02020603050405020304" pitchFamily="18" charset="0"/>
              </a:rPr>
              <a:t>ivot)</a:t>
            </a: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P = right(pivot)</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Q = left(P)</a:t>
            </a: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Root= Q</a:t>
            </a: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Left</a:t>
            </a:r>
            <a:r>
              <a:rPr lang="en-US" sz="2400" dirty="0">
                <a:effectLst/>
                <a:latin typeface="Times New Roman" panose="02020603050405020304" pitchFamily="18" charset="0"/>
                <a:ea typeface="Times New Roman" panose="02020603050405020304" pitchFamily="18" charset="0"/>
              </a:rPr>
              <a:t>=</a:t>
            </a:r>
            <a:r>
              <a:rPr lang="en-US" sz="2400" dirty="0" err="1">
                <a:effectLst/>
                <a:latin typeface="Times New Roman" panose="02020603050405020304" pitchFamily="18" charset="0"/>
                <a:ea typeface="Times New Roman" panose="02020603050405020304" pitchFamily="18" charset="0"/>
              </a:rPr>
              <a:t>Q</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Right</a:t>
            </a:r>
            <a:endParaRPr lang="en-US" sz="2400" dirty="0">
              <a:effectLst/>
              <a:latin typeface="Times New Roman" panose="02020603050405020304" pitchFamily="18" charset="0"/>
              <a:ea typeface="Times New Roman" panose="02020603050405020304" pitchFamily="18" charset="0"/>
              <a:sym typeface="Wingdings" panose="05000000000000000000" pitchFamily="2" charset="2"/>
            </a:endParaRPr>
          </a:p>
          <a:p>
            <a:pPr marL="0" marR="0" algn="just">
              <a:spcBef>
                <a:spcPts val="0"/>
              </a:spcBef>
              <a:spcAft>
                <a:spcPts val="0"/>
              </a:spcAft>
            </a:pPr>
            <a:r>
              <a:rPr lang="en-US" sz="2400" dirty="0" err="1">
                <a:latin typeface="Times New Roman" panose="02020603050405020304" pitchFamily="18" charset="0"/>
                <a:ea typeface="Times New Roman" panose="02020603050405020304" pitchFamily="18" charset="0"/>
                <a:sym typeface="Wingdings" panose="05000000000000000000" pitchFamily="2" charset="2"/>
              </a:rPr>
              <a:t>QRight</a:t>
            </a:r>
            <a:r>
              <a:rPr lang="en-US" sz="2400" dirty="0">
                <a:latin typeface="Times New Roman" panose="02020603050405020304" pitchFamily="18" charset="0"/>
                <a:ea typeface="Times New Roman" panose="02020603050405020304" pitchFamily="18" charset="0"/>
                <a:sym typeface="Wingdings" panose="05000000000000000000" pitchFamily="2" charset="2"/>
              </a:rPr>
              <a:t> = P</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Pivot</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Right</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a:t>
            </a:r>
            <a:r>
              <a:rPr lang="en-US" sz="2400" dirty="0" err="1">
                <a:effectLst/>
                <a:latin typeface="Times New Roman" panose="02020603050405020304" pitchFamily="18" charset="0"/>
                <a:ea typeface="Times New Roman" panose="02020603050405020304" pitchFamily="18" charset="0"/>
              </a:rPr>
              <a:t>Q</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Left</a:t>
            </a:r>
            <a:endParaRPr lang="en-US" sz="2400" dirty="0">
              <a:effectLst/>
              <a:latin typeface="Times New Roman" panose="02020603050405020304" pitchFamily="18" charset="0"/>
              <a:ea typeface="Times New Roman" panose="02020603050405020304" pitchFamily="18" charset="0"/>
              <a:sym typeface="Wingdings" panose="05000000000000000000" pitchFamily="2" charset="2"/>
            </a:endParaRPr>
          </a:p>
          <a:p>
            <a:pPr marL="0" marR="0" algn="just">
              <a:spcBef>
                <a:spcPts val="0"/>
              </a:spcBef>
              <a:spcAft>
                <a:spcPts val="0"/>
              </a:spcAft>
            </a:pPr>
            <a:r>
              <a:rPr lang="en-US" sz="2400" dirty="0" err="1">
                <a:effectLst/>
                <a:latin typeface="Times New Roman" panose="02020603050405020304" pitchFamily="18" charset="0"/>
                <a:ea typeface="Times New Roman" panose="02020603050405020304" pitchFamily="18" charset="0"/>
              </a:rPr>
              <a:t>Q</a:t>
            </a:r>
            <a:r>
              <a:rPr lang="en-US" sz="2400" dirty="0" err="1">
                <a:effectLst/>
                <a:latin typeface="Times New Roman" panose="02020603050405020304" pitchFamily="18" charset="0"/>
                <a:ea typeface="Times New Roman" panose="02020603050405020304" pitchFamily="18" charset="0"/>
                <a:sym typeface="Wingdings" panose="05000000000000000000" pitchFamily="2" charset="2"/>
              </a:rPr>
              <a:t>Left</a:t>
            </a:r>
            <a:r>
              <a:rPr lang="en-US" sz="2400" dirty="0">
                <a:effectLst/>
                <a:latin typeface="Times New Roman" panose="02020603050405020304" pitchFamily="18" charset="0"/>
                <a:ea typeface="Times New Roman" panose="02020603050405020304" pitchFamily="18" charset="0"/>
                <a:sym typeface="Wingdings" panose="05000000000000000000" pitchFamily="2" charset="2"/>
              </a:rPr>
              <a:t>=Pivot</a:t>
            </a:r>
          </a:p>
          <a:p>
            <a:pPr marL="0" marR="0" algn="just">
              <a:spcBef>
                <a:spcPts val="0"/>
              </a:spcBef>
              <a:spcAft>
                <a:spcPts val="0"/>
              </a:spcAft>
            </a:pPr>
            <a:endParaRPr lang="en-US" sz="2400" dirty="0">
              <a:effectLst/>
              <a:latin typeface="Times New Roman" panose="02020603050405020304" pitchFamily="18" charset="0"/>
              <a:ea typeface="Times New Roman" panose="02020603050405020304" pitchFamily="18" charset="0"/>
            </a:endParaRPr>
          </a:p>
          <a:p>
            <a:pPr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End RL Rotation</a:t>
            </a:r>
          </a:p>
        </p:txBody>
      </p:sp>
    </p:spTree>
    <p:extLst>
      <p:ext uri="{BB962C8B-B14F-4D97-AF65-F5344CB8AC3E}">
        <p14:creationId xmlns:p14="http://schemas.microsoft.com/office/powerpoint/2010/main" val="35909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F3955C-F8CC-44D4-BF1E-D1E5FABE7DE9}"/>
              </a:ext>
            </a:extLst>
          </p:cNvPr>
          <p:cNvSpPr txBox="1"/>
          <p:nvPr/>
        </p:nvSpPr>
        <p:spPr>
          <a:xfrm>
            <a:off x="1463465" y="776985"/>
            <a:ext cx="9303708" cy="1692771"/>
          </a:xfrm>
          <a:prstGeom prst="rect">
            <a:avLst/>
          </a:prstGeom>
          <a:noFill/>
        </p:spPr>
        <p:txBody>
          <a:bodyPr wrap="square">
            <a:spAutoFit/>
          </a:bodyPr>
          <a:lstStyle/>
          <a:p>
            <a:pPr algn="just"/>
            <a:r>
              <a:rPr lang="en-US" sz="2000" b="1" i="0" dirty="0">
                <a:solidFill>
                  <a:srgbClr val="E00D50"/>
                </a:solidFill>
                <a:effectLst/>
                <a:latin typeface="Open Sans"/>
              </a:rPr>
              <a:t>Operations on an AVL </a:t>
            </a:r>
            <a:r>
              <a:rPr lang="en-US" sz="2400" b="1" i="0" dirty="0">
                <a:solidFill>
                  <a:srgbClr val="E00D50"/>
                </a:solidFill>
                <a:effectLst/>
                <a:latin typeface="Open Sans"/>
              </a:rPr>
              <a:t>Tree</a:t>
            </a:r>
            <a:endParaRPr lang="en-US" sz="2000" b="1" i="0" dirty="0">
              <a:solidFill>
                <a:srgbClr val="E00D50"/>
              </a:solidFill>
              <a:effectLst/>
              <a:latin typeface="Open Sans"/>
            </a:endParaRPr>
          </a:p>
          <a:p>
            <a:pPr algn="just"/>
            <a:r>
              <a:rPr lang="en-US" sz="2000" b="0" i="0" dirty="0">
                <a:solidFill>
                  <a:srgbClr val="333333"/>
                </a:solidFill>
                <a:effectLst/>
                <a:latin typeface="Open Sans"/>
              </a:rPr>
              <a:t>The following operations are performed on AVL tree...</a:t>
            </a:r>
          </a:p>
          <a:p>
            <a:pPr marL="1490663" indent="-401638" algn="just">
              <a:buFont typeface="+mj-lt"/>
              <a:buAutoNum type="arabicPeriod"/>
            </a:pPr>
            <a:r>
              <a:rPr lang="en-US" sz="2000" b="1" i="0" dirty="0">
                <a:solidFill>
                  <a:srgbClr val="333333"/>
                </a:solidFill>
                <a:effectLst/>
                <a:latin typeface="Open Sans"/>
              </a:rPr>
              <a:t>Search</a:t>
            </a:r>
          </a:p>
          <a:p>
            <a:pPr marL="1490663" indent="-401638" algn="just">
              <a:buFont typeface="+mj-lt"/>
              <a:buAutoNum type="arabicPeriod"/>
            </a:pPr>
            <a:r>
              <a:rPr lang="en-US" sz="2000" b="1" i="0" dirty="0">
                <a:solidFill>
                  <a:srgbClr val="333333"/>
                </a:solidFill>
                <a:effectLst/>
                <a:latin typeface="Open Sans"/>
              </a:rPr>
              <a:t>Insertion</a:t>
            </a:r>
          </a:p>
          <a:p>
            <a:pPr marL="1490663" indent="-401638" algn="just">
              <a:buFont typeface="+mj-lt"/>
              <a:buAutoNum type="arabicPeriod"/>
            </a:pPr>
            <a:r>
              <a:rPr lang="en-US" sz="2000" b="1" i="0" dirty="0">
                <a:solidFill>
                  <a:srgbClr val="333333"/>
                </a:solidFill>
                <a:effectLst/>
                <a:latin typeface="Open Sans"/>
              </a:rPr>
              <a:t>Deletion</a:t>
            </a:r>
          </a:p>
        </p:txBody>
      </p:sp>
      <p:sp>
        <p:nvSpPr>
          <p:cNvPr id="7" name="Title 1">
            <a:extLst>
              <a:ext uri="{FF2B5EF4-FFF2-40B4-BE49-F238E27FC236}">
                <a16:creationId xmlns:a16="http://schemas.microsoft.com/office/drawing/2014/main" id="{FD706C5A-0369-4F86-9F2F-E8D9DE1108C1}"/>
              </a:ext>
            </a:extLst>
          </p:cNvPr>
          <p:cNvSpPr txBox="1">
            <a:spLocks/>
          </p:cNvSpPr>
          <p:nvPr/>
        </p:nvSpPr>
        <p:spPr bwMode="auto">
          <a:xfrm>
            <a:off x="1463465" y="43308"/>
            <a:ext cx="9774237" cy="99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TREES</a:t>
            </a:r>
          </a:p>
        </p:txBody>
      </p:sp>
      <p:sp>
        <p:nvSpPr>
          <p:cNvPr id="9" name="TextBox 8">
            <a:extLst>
              <a:ext uri="{FF2B5EF4-FFF2-40B4-BE49-F238E27FC236}">
                <a16:creationId xmlns:a16="http://schemas.microsoft.com/office/drawing/2014/main" id="{812C33E7-4F28-483A-A1D0-024B2581A04B}"/>
              </a:ext>
            </a:extLst>
          </p:cNvPr>
          <p:cNvSpPr txBox="1"/>
          <p:nvPr/>
        </p:nvSpPr>
        <p:spPr>
          <a:xfrm>
            <a:off x="422240" y="2426017"/>
            <a:ext cx="11386158" cy="4431983"/>
          </a:xfrm>
          <a:prstGeom prst="rect">
            <a:avLst/>
          </a:prstGeom>
          <a:noFill/>
        </p:spPr>
        <p:txBody>
          <a:bodyPr wrap="square">
            <a:spAutoFit/>
          </a:bodyPr>
          <a:lstStyle/>
          <a:p>
            <a:pPr algn="just"/>
            <a:r>
              <a:rPr lang="en-US" b="0" i="0" dirty="0">
                <a:solidFill>
                  <a:srgbClr val="333333"/>
                </a:solidFill>
                <a:effectLst/>
                <a:latin typeface="Open Sans"/>
              </a:rPr>
              <a:t>The search operation in the AVL tree is similar to the </a:t>
            </a:r>
            <a:r>
              <a:rPr lang="en-US" b="1" i="0" dirty="0">
                <a:solidFill>
                  <a:srgbClr val="333333"/>
                </a:solidFill>
                <a:effectLst/>
                <a:latin typeface="Open Sans"/>
              </a:rPr>
              <a:t>SEARCH OPERATION </a:t>
            </a:r>
            <a:r>
              <a:rPr lang="en-US" b="0" i="0" dirty="0">
                <a:solidFill>
                  <a:srgbClr val="333333"/>
                </a:solidFill>
                <a:effectLst/>
                <a:latin typeface="Open Sans"/>
              </a:rPr>
              <a:t>in a Binary search tree. Search operation is performed with </a:t>
            </a:r>
            <a:r>
              <a:rPr lang="en-US" b="1" i="0" dirty="0">
                <a:solidFill>
                  <a:srgbClr val="333333"/>
                </a:solidFill>
                <a:effectLst/>
                <a:latin typeface="Open Sans"/>
              </a:rPr>
              <a:t>O(log n)</a:t>
            </a:r>
            <a:r>
              <a:rPr lang="en-US" b="0" i="0" dirty="0">
                <a:solidFill>
                  <a:srgbClr val="333333"/>
                </a:solidFill>
                <a:effectLst/>
                <a:latin typeface="Open Sans"/>
              </a:rPr>
              <a:t> time complexity. </a:t>
            </a:r>
          </a:p>
          <a:p>
            <a:pPr algn="just"/>
            <a:endParaRPr lang="en-US" b="0" i="0" dirty="0">
              <a:solidFill>
                <a:srgbClr val="333333"/>
              </a:solidFill>
              <a:effectLst/>
              <a:latin typeface="Open Sans"/>
            </a:endParaRPr>
          </a:p>
          <a:p>
            <a:pPr algn="just"/>
            <a:r>
              <a:rPr lang="en-US" b="0" i="0" dirty="0">
                <a:solidFill>
                  <a:srgbClr val="333333"/>
                </a:solidFill>
                <a:effectLst/>
                <a:latin typeface="Open Sans"/>
              </a:rPr>
              <a:t>In an AVL tree, the </a:t>
            </a:r>
            <a:r>
              <a:rPr lang="en-US" b="1" i="0" dirty="0">
                <a:solidFill>
                  <a:srgbClr val="333333"/>
                </a:solidFill>
                <a:effectLst/>
                <a:latin typeface="Open Sans"/>
              </a:rPr>
              <a:t>INSERTION OPERATION </a:t>
            </a:r>
            <a:r>
              <a:rPr lang="en-US" b="0" i="0" dirty="0">
                <a:solidFill>
                  <a:srgbClr val="333333"/>
                </a:solidFill>
                <a:effectLst/>
                <a:latin typeface="Open Sans"/>
              </a:rPr>
              <a:t>is performed with </a:t>
            </a:r>
            <a:r>
              <a:rPr lang="en-US" b="1" i="0" dirty="0">
                <a:solidFill>
                  <a:srgbClr val="333333"/>
                </a:solidFill>
                <a:effectLst/>
                <a:latin typeface="Open Sans"/>
              </a:rPr>
              <a:t>O(log n)</a:t>
            </a:r>
            <a:r>
              <a:rPr lang="en-US" b="0" i="0" dirty="0">
                <a:solidFill>
                  <a:srgbClr val="333333"/>
                </a:solidFill>
                <a:effectLst/>
                <a:latin typeface="Open Sans"/>
              </a:rPr>
              <a:t> time complexity. The insertion operation is performed as follows :</a:t>
            </a:r>
          </a:p>
          <a:p>
            <a:pPr marL="400050" algn="just"/>
            <a:r>
              <a:rPr lang="en-US" b="1" i="0" dirty="0">
                <a:solidFill>
                  <a:srgbClr val="162F59"/>
                </a:solidFill>
                <a:effectLst/>
                <a:latin typeface="Open Sans"/>
              </a:rPr>
              <a:t>Step 1 - </a:t>
            </a:r>
            <a:r>
              <a:rPr lang="en-US" b="0" i="0" dirty="0">
                <a:solidFill>
                  <a:srgbClr val="333333"/>
                </a:solidFill>
                <a:effectLst/>
                <a:latin typeface="Open Sans"/>
              </a:rPr>
              <a:t>Insert the new element into the tree using Binary Search Tree insertion logic.</a:t>
            </a:r>
          </a:p>
          <a:p>
            <a:pPr marL="400050" algn="just"/>
            <a:r>
              <a:rPr lang="en-US" b="1" i="0" dirty="0">
                <a:solidFill>
                  <a:srgbClr val="162F59"/>
                </a:solidFill>
                <a:effectLst/>
                <a:latin typeface="Open Sans"/>
              </a:rPr>
              <a:t>Step 2 - </a:t>
            </a:r>
            <a:r>
              <a:rPr lang="en-US" b="0" i="0" dirty="0">
                <a:solidFill>
                  <a:srgbClr val="333333"/>
                </a:solidFill>
                <a:effectLst/>
                <a:latin typeface="Open Sans"/>
              </a:rPr>
              <a:t>After insertion, check the </a:t>
            </a:r>
            <a:r>
              <a:rPr lang="en-US" b="1" i="0" dirty="0">
                <a:solidFill>
                  <a:srgbClr val="333333"/>
                </a:solidFill>
                <a:effectLst/>
                <a:latin typeface="Open Sans"/>
              </a:rPr>
              <a:t>Balance Factor</a:t>
            </a:r>
            <a:r>
              <a:rPr lang="en-US" b="0" i="0" dirty="0">
                <a:solidFill>
                  <a:srgbClr val="333333"/>
                </a:solidFill>
                <a:effectLst/>
                <a:latin typeface="Open Sans"/>
              </a:rPr>
              <a:t> of every node.</a:t>
            </a:r>
          </a:p>
          <a:p>
            <a:pPr marL="400050" algn="just"/>
            <a:r>
              <a:rPr lang="en-US" b="1" i="0" dirty="0">
                <a:solidFill>
                  <a:srgbClr val="162F59"/>
                </a:solidFill>
                <a:effectLst/>
                <a:latin typeface="Open Sans"/>
              </a:rPr>
              <a:t>Step 3 - </a:t>
            </a:r>
            <a:r>
              <a:rPr lang="en-US" b="0" i="0" dirty="0">
                <a:solidFill>
                  <a:srgbClr val="333333"/>
                </a:solidFill>
                <a:effectLst/>
                <a:latin typeface="Open Sans"/>
              </a:rPr>
              <a:t>If the </a:t>
            </a:r>
            <a:r>
              <a:rPr lang="en-US" b="1" i="0" dirty="0">
                <a:solidFill>
                  <a:srgbClr val="333333"/>
                </a:solidFill>
                <a:effectLst/>
                <a:latin typeface="Open Sans"/>
              </a:rPr>
              <a:t>Balance Factor</a:t>
            </a:r>
            <a:r>
              <a:rPr lang="en-US" b="0" i="0" dirty="0">
                <a:solidFill>
                  <a:srgbClr val="333333"/>
                </a:solidFill>
                <a:effectLst/>
                <a:latin typeface="Open Sans"/>
              </a:rPr>
              <a:t> of every node is </a:t>
            </a:r>
            <a:r>
              <a:rPr lang="en-US" b="1" i="0" dirty="0">
                <a:solidFill>
                  <a:srgbClr val="333333"/>
                </a:solidFill>
                <a:effectLst/>
                <a:latin typeface="Open Sans"/>
              </a:rPr>
              <a:t>0 or 1 or -1</a:t>
            </a:r>
            <a:r>
              <a:rPr lang="en-US" b="0" i="0" dirty="0">
                <a:solidFill>
                  <a:srgbClr val="333333"/>
                </a:solidFill>
                <a:effectLst/>
                <a:latin typeface="Open Sans"/>
              </a:rPr>
              <a:t> then go for next operation.</a:t>
            </a:r>
          </a:p>
          <a:p>
            <a:pPr marL="400050" algn="just"/>
            <a:r>
              <a:rPr lang="en-US" b="1" i="0" dirty="0">
                <a:solidFill>
                  <a:srgbClr val="162F59"/>
                </a:solidFill>
                <a:effectLst/>
                <a:latin typeface="Open Sans"/>
              </a:rPr>
              <a:t>Step 4 - </a:t>
            </a:r>
            <a:r>
              <a:rPr lang="en-US" b="0" i="0" dirty="0">
                <a:solidFill>
                  <a:srgbClr val="333333"/>
                </a:solidFill>
                <a:effectLst/>
                <a:latin typeface="Open Sans"/>
              </a:rPr>
              <a:t>If the </a:t>
            </a:r>
            <a:r>
              <a:rPr lang="en-US" b="1" i="0" dirty="0">
                <a:solidFill>
                  <a:srgbClr val="333333"/>
                </a:solidFill>
                <a:effectLst/>
                <a:latin typeface="Open Sans"/>
              </a:rPr>
              <a:t>Balance Factor</a:t>
            </a:r>
            <a:r>
              <a:rPr lang="en-US" b="0" i="0" dirty="0">
                <a:solidFill>
                  <a:srgbClr val="333333"/>
                </a:solidFill>
                <a:effectLst/>
                <a:latin typeface="Open Sans"/>
              </a:rPr>
              <a:t> of any node is other than </a:t>
            </a:r>
            <a:r>
              <a:rPr lang="en-US" b="1" i="0" dirty="0">
                <a:solidFill>
                  <a:srgbClr val="333333"/>
                </a:solidFill>
                <a:effectLst/>
                <a:latin typeface="Open Sans"/>
              </a:rPr>
              <a:t>0 or 1 or -1</a:t>
            </a:r>
            <a:r>
              <a:rPr lang="en-US" b="0" i="0" dirty="0">
                <a:solidFill>
                  <a:srgbClr val="333333"/>
                </a:solidFill>
                <a:effectLst/>
                <a:latin typeface="Open Sans"/>
              </a:rPr>
              <a:t> then that tree is said to be  </a:t>
            </a:r>
          </a:p>
          <a:p>
            <a:pPr marL="400050" algn="just"/>
            <a:r>
              <a:rPr lang="en-US" dirty="0">
                <a:solidFill>
                  <a:srgbClr val="333333"/>
                </a:solidFill>
                <a:latin typeface="Open Sans"/>
              </a:rPr>
              <a:t>              </a:t>
            </a:r>
            <a:r>
              <a:rPr lang="en-US" b="0" i="0" dirty="0">
                <a:solidFill>
                  <a:srgbClr val="333333"/>
                </a:solidFill>
                <a:effectLst/>
                <a:latin typeface="Open Sans"/>
              </a:rPr>
              <a:t>imbalanced. In this case, perform suitable </a:t>
            </a:r>
            <a:r>
              <a:rPr lang="en-US" b="1" i="0" dirty="0">
                <a:solidFill>
                  <a:srgbClr val="333333"/>
                </a:solidFill>
                <a:effectLst/>
                <a:latin typeface="Open Sans"/>
              </a:rPr>
              <a:t>Rotation</a:t>
            </a:r>
            <a:r>
              <a:rPr lang="en-US" b="0" i="0" dirty="0">
                <a:solidFill>
                  <a:srgbClr val="333333"/>
                </a:solidFill>
                <a:effectLst/>
                <a:latin typeface="Open Sans"/>
              </a:rPr>
              <a:t> to make it balanced and then go    </a:t>
            </a:r>
          </a:p>
          <a:p>
            <a:pPr marL="400050" algn="just"/>
            <a:r>
              <a:rPr lang="en-US" dirty="0">
                <a:solidFill>
                  <a:srgbClr val="333333"/>
                </a:solidFill>
                <a:latin typeface="Open Sans"/>
              </a:rPr>
              <a:t>              </a:t>
            </a:r>
            <a:r>
              <a:rPr lang="en-US" b="0" i="0" dirty="0">
                <a:solidFill>
                  <a:srgbClr val="333333"/>
                </a:solidFill>
                <a:effectLst/>
                <a:latin typeface="Open Sans"/>
              </a:rPr>
              <a:t>for next operation.</a:t>
            </a:r>
          </a:p>
          <a:p>
            <a:pPr algn="just"/>
            <a:endParaRPr lang="en-US" sz="2000" b="0" i="0" dirty="0">
              <a:solidFill>
                <a:srgbClr val="333333"/>
              </a:solidFill>
              <a:effectLst/>
              <a:latin typeface="Open Sans"/>
            </a:endParaRPr>
          </a:p>
          <a:p>
            <a:pPr algn="just"/>
            <a:r>
              <a:rPr lang="en-US" b="0" i="0" dirty="0">
                <a:solidFill>
                  <a:srgbClr val="333333"/>
                </a:solidFill>
                <a:effectLst/>
                <a:latin typeface="Open Sans"/>
              </a:rPr>
              <a:t>The </a:t>
            </a:r>
            <a:r>
              <a:rPr lang="en-US" b="1" i="0" dirty="0">
                <a:solidFill>
                  <a:srgbClr val="333333"/>
                </a:solidFill>
                <a:effectLst/>
                <a:latin typeface="Open Sans"/>
              </a:rPr>
              <a:t>DELETION OPERATION </a:t>
            </a:r>
            <a:r>
              <a:rPr lang="en-US" b="0" i="0" dirty="0">
                <a:solidFill>
                  <a:srgbClr val="333333"/>
                </a:solidFill>
                <a:effectLst/>
                <a:latin typeface="Open Sans"/>
              </a:rPr>
              <a:t>in AVL Tree is similar to deletion operation in BST. But after every deletion operation, we need to check with the Balance Factor condition. If the tree is balanced after deletion go for next operation otherwise perform suitable rotation to balance the tree.</a:t>
            </a:r>
            <a:endParaRPr lang="en-US" dirty="0"/>
          </a:p>
        </p:txBody>
      </p:sp>
    </p:spTree>
    <p:extLst>
      <p:ext uri="{BB962C8B-B14F-4D97-AF65-F5344CB8AC3E}">
        <p14:creationId xmlns:p14="http://schemas.microsoft.com/office/powerpoint/2010/main" val="278866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33C226-4A04-454C-BCE3-52207C195B0A}"/>
              </a:ext>
            </a:extLst>
          </p:cNvPr>
          <p:cNvSpPr txBox="1">
            <a:spLocks/>
          </p:cNvSpPr>
          <p:nvPr/>
        </p:nvSpPr>
        <p:spPr bwMode="auto">
          <a:xfrm>
            <a:off x="1463465" y="4330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TREES</a:t>
            </a:r>
          </a:p>
        </p:txBody>
      </p:sp>
      <p:sp>
        <p:nvSpPr>
          <p:cNvPr id="7" name="TextBox 6">
            <a:extLst>
              <a:ext uri="{FF2B5EF4-FFF2-40B4-BE49-F238E27FC236}">
                <a16:creationId xmlns:a16="http://schemas.microsoft.com/office/drawing/2014/main" id="{D828C0FD-09F7-4189-BD13-B786DF955471}"/>
              </a:ext>
            </a:extLst>
          </p:cNvPr>
          <p:cNvSpPr txBox="1"/>
          <p:nvPr/>
        </p:nvSpPr>
        <p:spPr>
          <a:xfrm>
            <a:off x="1168052" y="926909"/>
            <a:ext cx="8414359" cy="461665"/>
          </a:xfrm>
          <a:prstGeom prst="rect">
            <a:avLst/>
          </a:prstGeom>
          <a:noFill/>
        </p:spPr>
        <p:txBody>
          <a:bodyPr wrap="square">
            <a:spAutoFit/>
          </a:bodyPr>
          <a:lstStyle/>
          <a:p>
            <a:pPr algn="just"/>
            <a:r>
              <a:rPr lang="en-US" sz="2400" b="1" i="0" dirty="0">
                <a:solidFill>
                  <a:srgbClr val="162F59"/>
                </a:solidFill>
                <a:effectLst/>
                <a:latin typeface="Open Sans"/>
              </a:rPr>
              <a:t> Construct an AVL Tree by inserting numbers from 1 to </a:t>
            </a:r>
            <a:r>
              <a:rPr lang="en-US" sz="2400" b="1" dirty="0">
                <a:solidFill>
                  <a:srgbClr val="162F59"/>
                </a:solidFill>
                <a:latin typeface="Open Sans"/>
              </a:rPr>
              <a:t>6.</a:t>
            </a:r>
            <a:endParaRPr lang="en-US" sz="2400" b="1" i="0" dirty="0">
              <a:solidFill>
                <a:srgbClr val="162F59"/>
              </a:solidFill>
              <a:effectLst/>
              <a:latin typeface="Open Sans"/>
            </a:endParaRPr>
          </a:p>
        </p:txBody>
      </p:sp>
      <p:sp>
        <p:nvSpPr>
          <p:cNvPr id="10" name="TextBox 9">
            <a:extLst>
              <a:ext uri="{FF2B5EF4-FFF2-40B4-BE49-F238E27FC236}">
                <a16:creationId xmlns:a16="http://schemas.microsoft.com/office/drawing/2014/main" id="{351841AA-6C0A-49FD-B23C-483DF9D6F8D3}"/>
              </a:ext>
            </a:extLst>
          </p:cNvPr>
          <p:cNvSpPr txBox="1"/>
          <p:nvPr/>
        </p:nvSpPr>
        <p:spPr>
          <a:xfrm>
            <a:off x="263706" y="1496391"/>
            <a:ext cx="1427967" cy="400110"/>
          </a:xfrm>
          <a:prstGeom prst="rect">
            <a:avLst/>
          </a:prstGeom>
          <a:noFill/>
        </p:spPr>
        <p:txBody>
          <a:bodyPr wrap="square" rtlCol="0">
            <a:spAutoFit/>
          </a:bodyPr>
          <a:lstStyle/>
          <a:p>
            <a:r>
              <a:rPr lang="en-US" sz="2000" b="1" dirty="0"/>
              <a:t>Insert (1)</a:t>
            </a:r>
          </a:p>
        </p:txBody>
      </p:sp>
      <p:sp>
        <p:nvSpPr>
          <p:cNvPr id="12" name="TextBox 11">
            <a:extLst>
              <a:ext uri="{FF2B5EF4-FFF2-40B4-BE49-F238E27FC236}">
                <a16:creationId xmlns:a16="http://schemas.microsoft.com/office/drawing/2014/main" id="{205204B0-60C0-4D18-9063-7F18993577A0}"/>
              </a:ext>
            </a:extLst>
          </p:cNvPr>
          <p:cNvSpPr txBox="1"/>
          <p:nvPr/>
        </p:nvSpPr>
        <p:spPr>
          <a:xfrm>
            <a:off x="1982434" y="1477459"/>
            <a:ext cx="1427967" cy="400110"/>
          </a:xfrm>
          <a:prstGeom prst="rect">
            <a:avLst/>
          </a:prstGeom>
          <a:noFill/>
        </p:spPr>
        <p:txBody>
          <a:bodyPr wrap="square" rtlCol="0">
            <a:spAutoFit/>
          </a:bodyPr>
          <a:lstStyle/>
          <a:p>
            <a:r>
              <a:rPr lang="en-US" sz="2000" b="1" dirty="0"/>
              <a:t>Insert (2)</a:t>
            </a:r>
          </a:p>
        </p:txBody>
      </p:sp>
      <p:pic>
        <p:nvPicPr>
          <p:cNvPr id="14" name="Picture 13">
            <a:extLst>
              <a:ext uri="{FF2B5EF4-FFF2-40B4-BE49-F238E27FC236}">
                <a16:creationId xmlns:a16="http://schemas.microsoft.com/office/drawing/2014/main" id="{04A7B0C4-F0A9-4665-8202-70CE911AD9E0}"/>
              </a:ext>
            </a:extLst>
          </p:cNvPr>
          <p:cNvPicPr>
            <a:picLocks noChangeAspect="1"/>
          </p:cNvPicPr>
          <p:nvPr/>
        </p:nvPicPr>
        <p:blipFill>
          <a:blip r:embed="rId2"/>
          <a:stretch>
            <a:fillRect/>
          </a:stretch>
        </p:blipFill>
        <p:spPr>
          <a:xfrm>
            <a:off x="2194399" y="1968727"/>
            <a:ext cx="1323975" cy="1609725"/>
          </a:xfrm>
          <a:prstGeom prst="rect">
            <a:avLst/>
          </a:prstGeom>
        </p:spPr>
      </p:pic>
      <p:pic>
        <p:nvPicPr>
          <p:cNvPr id="16" name="Picture 15">
            <a:extLst>
              <a:ext uri="{FF2B5EF4-FFF2-40B4-BE49-F238E27FC236}">
                <a16:creationId xmlns:a16="http://schemas.microsoft.com/office/drawing/2014/main" id="{7F09F156-9535-436F-BB0C-21AA2AD20B9A}"/>
              </a:ext>
            </a:extLst>
          </p:cNvPr>
          <p:cNvPicPr>
            <a:picLocks noChangeAspect="1"/>
          </p:cNvPicPr>
          <p:nvPr/>
        </p:nvPicPr>
        <p:blipFill>
          <a:blip r:embed="rId3"/>
          <a:stretch>
            <a:fillRect/>
          </a:stretch>
        </p:blipFill>
        <p:spPr>
          <a:xfrm>
            <a:off x="454068" y="1825431"/>
            <a:ext cx="971550" cy="971550"/>
          </a:xfrm>
          <a:prstGeom prst="rect">
            <a:avLst/>
          </a:prstGeom>
        </p:spPr>
      </p:pic>
      <p:sp>
        <p:nvSpPr>
          <p:cNvPr id="18" name="TextBox 17">
            <a:extLst>
              <a:ext uri="{FF2B5EF4-FFF2-40B4-BE49-F238E27FC236}">
                <a16:creationId xmlns:a16="http://schemas.microsoft.com/office/drawing/2014/main" id="{7AA57025-E0A0-4D67-8520-18EE0892155A}"/>
              </a:ext>
            </a:extLst>
          </p:cNvPr>
          <p:cNvSpPr txBox="1"/>
          <p:nvPr/>
        </p:nvSpPr>
        <p:spPr>
          <a:xfrm>
            <a:off x="3947264" y="1476287"/>
            <a:ext cx="1427967" cy="400110"/>
          </a:xfrm>
          <a:prstGeom prst="rect">
            <a:avLst/>
          </a:prstGeom>
          <a:noFill/>
        </p:spPr>
        <p:txBody>
          <a:bodyPr wrap="square" rtlCol="0">
            <a:spAutoFit/>
          </a:bodyPr>
          <a:lstStyle/>
          <a:p>
            <a:r>
              <a:rPr lang="en-US" sz="2000" b="1" dirty="0"/>
              <a:t>Insert (3)</a:t>
            </a:r>
          </a:p>
        </p:txBody>
      </p:sp>
      <p:grpSp>
        <p:nvGrpSpPr>
          <p:cNvPr id="31" name="Group 30">
            <a:extLst>
              <a:ext uri="{FF2B5EF4-FFF2-40B4-BE49-F238E27FC236}">
                <a16:creationId xmlns:a16="http://schemas.microsoft.com/office/drawing/2014/main" id="{8A9B596C-1048-46EB-A023-2AD87C3A79E6}"/>
              </a:ext>
            </a:extLst>
          </p:cNvPr>
          <p:cNvGrpSpPr/>
          <p:nvPr/>
        </p:nvGrpSpPr>
        <p:grpSpPr>
          <a:xfrm>
            <a:off x="6451663" y="2052586"/>
            <a:ext cx="2840277" cy="2664102"/>
            <a:chOff x="6130445" y="2366838"/>
            <a:chExt cx="2567836" cy="2699940"/>
          </a:xfrm>
        </p:grpSpPr>
        <p:sp>
          <p:nvSpPr>
            <p:cNvPr id="21" name="TextBox 20">
              <a:extLst>
                <a:ext uri="{FF2B5EF4-FFF2-40B4-BE49-F238E27FC236}">
                  <a16:creationId xmlns:a16="http://schemas.microsoft.com/office/drawing/2014/main" id="{FBA9CF40-310B-497E-AAD7-FBBD267372F5}"/>
                </a:ext>
              </a:extLst>
            </p:cNvPr>
            <p:cNvSpPr txBox="1"/>
            <p:nvPr/>
          </p:nvSpPr>
          <p:spPr>
            <a:xfrm>
              <a:off x="6130445" y="4697446"/>
              <a:ext cx="2567836" cy="369332"/>
            </a:xfrm>
            <a:prstGeom prst="rect">
              <a:avLst/>
            </a:prstGeom>
            <a:noFill/>
          </p:spPr>
          <p:txBody>
            <a:bodyPr wrap="square" rtlCol="0">
              <a:spAutoFit/>
            </a:bodyPr>
            <a:lstStyle/>
            <a:p>
              <a:r>
                <a:rPr lang="en-US" b="1" dirty="0"/>
                <a:t>Perform LL Rotation</a:t>
              </a:r>
            </a:p>
          </p:txBody>
        </p:sp>
        <p:pic>
          <p:nvPicPr>
            <p:cNvPr id="23" name="Picture 22">
              <a:extLst>
                <a:ext uri="{FF2B5EF4-FFF2-40B4-BE49-F238E27FC236}">
                  <a16:creationId xmlns:a16="http://schemas.microsoft.com/office/drawing/2014/main" id="{02A16CD7-EC20-4F04-B2B2-87505D4E08B6}"/>
                </a:ext>
              </a:extLst>
            </p:cNvPr>
            <p:cNvPicPr>
              <a:picLocks noChangeAspect="1"/>
            </p:cNvPicPr>
            <p:nvPr/>
          </p:nvPicPr>
          <p:blipFill>
            <a:blip r:embed="rId4"/>
            <a:stretch>
              <a:fillRect/>
            </a:stretch>
          </p:blipFill>
          <p:spPr>
            <a:xfrm>
              <a:off x="6130445" y="2366838"/>
              <a:ext cx="2505075" cy="2324100"/>
            </a:xfrm>
            <a:prstGeom prst="rect">
              <a:avLst/>
            </a:prstGeom>
          </p:spPr>
        </p:pic>
      </p:grpSp>
      <p:grpSp>
        <p:nvGrpSpPr>
          <p:cNvPr id="32" name="Group 31">
            <a:extLst>
              <a:ext uri="{FF2B5EF4-FFF2-40B4-BE49-F238E27FC236}">
                <a16:creationId xmlns:a16="http://schemas.microsoft.com/office/drawing/2014/main" id="{3CAC5995-15E2-4090-87E3-9221EBAACCD6}"/>
              </a:ext>
            </a:extLst>
          </p:cNvPr>
          <p:cNvGrpSpPr/>
          <p:nvPr/>
        </p:nvGrpSpPr>
        <p:grpSpPr>
          <a:xfrm>
            <a:off x="9486362" y="2021636"/>
            <a:ext cx="2945582" cy="2681066"/>
            <a:chOff x="8918784" y="2395413"/>
            <a:chExt cx="2630597" cy="2652517"/>
          </a:xfrm>
        </p:grpSpPr>
        <p:pic>
          <p:nvPicPr>
            <p:cNvPr id="25" name="Picture 24">
              <a:extLst>
                <a:ext uri="{FF2B5EF4-FFF2-40B4-BE49-F238E27FC236}">
                  <a16:creationId xmlns:a16="http://schemas.microsoft.com/office/drawing/2014/main" id="{02036435-75CA-4E6C-A869-07D956635EC2}"/>
                </a:ext>
              </a:extLst>
            </p:cNvPr>
            <p:cNvPicPr>
              <a:picLocks noChangeAspect="1"/>
            </p:cNvPicPr>
            <p:nvPr/>
          </p:nvPicPr>
          <p:blipFill>
            <a:blip r:embed="rId5"/>
            <a:stretch>
              <a:fillRect/>
            </a:stretch>
          </p:blipFill>
          <p:spPr>
            <a:xfrm>
              <a:off x="8918784" y="2395413"/>
              <a:ext cx="2091593" cy="2295525"/>
            </a:xfrm>
            <a:prstGeom prst="rect">
              <a:avLst/>
            </a:prstGeom>
          </p:spPr>
        </p:pic>
        <p:sp>
          <p:nvSpPr>
            <p:cNvPr id="27" name="TextBox 26">
              <a:extLst>
                <a:ext uri="{FF2B5EF4-FFF2-40B4-BE49-F238E27FC236}">
                  <a16:creationId xmlns:a16="http://schemas.microsoft.com/office/drawing/2014/main" id="{1E22E466-D269-4C74-9206-B71881781FD5}"/>
                </a:ext>
              </a:extLst>
            </p:cNvPr>
            <p:cNvSpPr txBox="1"/>
            <p:nvPr/>
          </p:nvSpPr>
          <p:spPr>
            <a:xfrm>
              <a:off x="8981545" y="4678598"/>
              <a:ext cx="2567836" cy="369332"/>
            </a:xfrm>
            <a:prstGeom prst="rect">
              <a:avLst/>
            </a:prstGeom>
            <a:noFill/>
          </p:spPr>
          <p:txBody>
            <a:bodyPr wrap="square" rtlCol="0">
              <a:spAutoFit/>
            </a:bodyPr>
            <a:lstStyle/>
            <a:p>
              <a:r>
                <a:rPr lang="en-US" b="1" dirty="0"/>
                <a:t>Tree is Balanced</a:t>
              </a:r>
            </a:p>
          </p:txBody>
        </p:sp>
      </p:grpSp>
      <p:grpSp>
        <p:nvGrpSpPr>
          <p:cNvPr id="30" name="Group 29">
            <a:extLst>
              <a:ext uri="{FF2B5EF4-FFF2-40B4-BE49-F238E27FC236}">
                <a16:creationId xmlns:a16="http://schemas.microsoft.com/office/drawing/2014/main" id="{D732005F-7516-472F-B47C-991CDE8C6995}"/>
              </a:ext>
            </a:extLst>
          </p:cNvPr>
          <p:cNvGrpSpPr/>
          <p:nvPr/>
        </p:nvGrpSpPr>
        <p:grpSpPr>
          <a:xfrm>
            <a:off x="4006596" y="2032021"/>
            <a:ext cx="2567836" cy="2643164"/>
            <a:chOff x="3632416" y="2395413"/>
            <a:chExt cx="2567836" cy="2691891"/>
          </a:xfrm>
        </p:grpSpPr>
        <p:pic>
          <p:nvPicPr>
            <p:cNvPr id="20" name="Picture 19">
              <a:extLst>
                <a:ext uri="{FF2B5EF4-FFF2-40B4-BE49-F238E27FC236}">
                  <a16:creationId xmlns:a16="http://schemas.microsoft.com/office/drawing/2014/main" id="{C6163CD8-5157-4EE3-B3FA-B88C4C07F48E}"/>
                </a:ext>
              </a:extLst>
            </p:cNvPr>
            <p:cNvPicPr>
              <a:picLocks noChangeAspect="1"/>
            </p:cNvPicPr>
            <p:nvPr/>
          </p:nvPicPr>
          <p:blipFill>
            <a:blip r:embed="rId6"/>
            <a:stretch>
              <a:fillRect/>
            </a:stretch>
          </p:blipFill>
          <p:spPr>
            <a:xfrm>
              <a:off x="3632416" y="2395413"/>
              <a:ext cx="2181225" cy="2295525"/>
            </a:xfrm>
            <a:prstGeom prst="rect">
              <a:avLst/>
            </a:prstGeom>
          </p:spPr>
        </p:pic>
        <p:sp>
          <p:nvSpPr>
            <p:cNvPr id="29" name="TextBox 28">
              <a:extLst>
                <a:ext uri="{FF2B5EF4-FFF2-40B4-BE49-F238E27FC236}">
                  <a16:creationId xmlns:a16="http://schemas.microsoft.com/office/drawing/2014/main" id="{725FA3EA-9E8C-406C-A4DC-C16D6E31D518}"/>
                </a:ext>
              </a:extLst>
            </p:cNvPr>
            <p:cNvSpPr txBox="1"/>
            <p:nvPr/>
          </p:nvSpPr>
          <p:spPr>
            <a:xfrm>
              <a:off x="3632416" y="4717972"/>
              <a:ext cx="2567836" cy="369332"/>
            </a:xfrm>
            <a:prstGeom prst="rect">
              <a:avLst/>
            </a:prstGeom>
            <a:noFill/>
          </p:spPr>
          <p:txBody>
            <a:bodyPr wrap="square" rtlCol="0">
              <a:spAutoFit/>
            </a:bodyPr>
            <a:lstStyle/>
            <a:p>
              <a:r>
                <a:rPr lang="en-US" b="1" dirty="0"/>
                <a:t>Tree is Unbalanced</a:t>
              </a:r>
            </a:p>
          </p:txBody>
        </p:sp>
      </p:grpSp>
      <p:sp>
        <p:nvSpPr>
          <p:cNvPr id="34" name="TextBox 33">
            <a:extLst>
              <a:ext uri="{FF2B5EF4-FFF2-40B4-BE49-F238E27FC236}">
                <a16:creationId xmlns:a16="http://schemas.microsoft.com/office/drawing/2014/main" id="{312A84BC-81DE-4E84-8768-7167E7C730EE}"/>
              </a:ext>
            </a:extLst>
          </p:cNvPr>
          <p:cNvSpPr txBox="1"/>
          <p:nvPr/>
        </p:nvSpPr>
        <p:spPr>
          <a:xfrm>
            <a:off x="363600" y="3300011"/>
            <a:ext cx="1427967" cy="400110"/>
          </a:xfrm>
          <a:prstGeom prst="rect">
            <a:avLst/>
          </a:prstGeom>
          <a:noFill/>
        </p:spPr>
        <p:txBody>
          <a:bodyPr wrap="square" rtlCol="0">
            <a:spAutoFit/>
          </a:bodyPr>
          <a:lstStyle/>
          <a:p>
            <a:r>
              <a:rPr lang="en-US" sz="2000" b="1" dirty="0"/>
              <a:t>Insert (4)</a:t>
            </a:r>
          </a:p>
        </p:txBody>
      </p:sp>
      <p:pic>
        <p:nvPicPr>
          <p:cNvPr id="36" name="Picture 35">
            <a:extLst>
              <a:ext uri="{FF2B5EF4-FFF2-40B4-BE49-F238E27FC236}">
                <a16:creationId xmlns:a16="http://schemas.microsoft.com/office/drawing/2014/main" id="{4276A103-2592-43DB-8E6E-B0E727097924}"/>
              </a:ext>
            </a:extLst>
          </p:cNvPr>
          <p:cNvPicPr>
            <a:picLocks noChangeAspect="1"/>
          </p:cNvPicPr>
          <p:nvPr/>
        </p:nvPicPr>
        <p:blipFill>
          <a:blip r:embed="rId7"/>
          <a:stretch>
            <a:fillRect/>
          </a:stretch>
        </p:blipFill>
        <p:spPr>
          <a:xfrm>
            <a:off x="570124" y="4142395"/>
            <a:ext cx="2840277" cy="2438427"/>
          </a:xfrm>
          <a:prstGeom prst="rect">
            <a:avLst/>
          </a:prstGeom>
        </p:spPr>
      </p:pic>
    </p:spTree>
    <p:extLst>
      <p:ext uri="{BB962C8B-B14F-4D97-AF65-F5344CB8AC3E}">
        <p14:creationId xmlns:p14="http://schemas.microsoft.com/office/powerpoint/2010/main" val="39666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830D0B-51E1-4B00-BF41-45F60187D94A}"/>
              </a:ext>
            </a:extLst>
          </p:cNvPr>
          <p:cNvSpPr txBox="1">
            <a:spLocks/>
          </p:cNvSpPr>
          <p:nvPr/>
        </p:nvSpPr>
        <p:spPr bwMode="auto">
          <a:xfrm>
            <a:off x="1463465" y="4330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TREES</a:t>
            </a:r>
          </a:p>
        </p:txBody>
      </p:sp>
      <p:sp>
        <p:nvSpPr>
          <p:cNvPr id="7" name="TextBox 6">
            <a:extLst>
              <a:ext uri="{FF2B5EF4-FFF2-40B4-BE49-F238E27FC236}">
                <a16:creationId xmlns:a16="http://schemas.microsoft.com/office/drawing/2014/main" id="{0F5E8BD7-3481-4F82-AC18-8375E83822F4}"/>
              </a:ext>
            </a:extLst>
          </p:cNvPr>
          <p:cNvSpPr txBox="1"/>
          <p:nvPr/>
        </p:nvSpPr>
        <p:spPr>
          <a:xfrm>
            <a:off x="1170705" y="919144"/>
            <a:ext cx="1427967" cy="400110"/>
          </a:xfrm>
          <a:prstGeom prst="rect">
            <a:avLst/>
          </a:prstGeom>
          <a:noFill/>
        </p:spPr>
        <p:txBody>
          <a:bodyPr wrap="square" rtlCol="0">
            <a:spAutoFit/>
          </a:bodyPr>
          <a:lstStyle/>
          <a:p>
            <a:r>
              <a:rPr lang="en-US" sz="2000" b="1" dirty="0"/>
              <a:t>Insert (5)</a:t>
            </a:r>
          </a:p>
        </p:txBody>
      </p:sp>
      <p:pic>
        <p:nvPicPr>
          <p:cNvPr id="11" name="Picture 10">
            <a:extLst>
              <a:ext uri="{FF2B5EF4-FFF2-40B4-BE49-F238E27FC236}">
                <a16:creationId xmlns:a16="http://schemas.microsoft.com/office/drawing/2014/main" id="{82BCE5E4-E5C0-49D5-9AE2-F208F0CCFD76}"/>
              </a:ext>
            </a:extLst>
          </p:cNvPr>
          <p:cNvPicPr>
            <a:picLocks noChangeAspect="1"/>
          </p:cNvPicPr>
          <p:nvPr/>
        </p:nvPicPr>
        <p:blipFill>
          <a:blip r:embed="rId2"/>
          <a:stretch>
            <a:fillRect/>
          </a:stretch>
        </p:blipFill>
        <p:spPr>
          <a:xfrm>
            <a:off x="546775" y="1593664"/>
            <a:ext cx="2675825" cy="3792527"/>
          </a:xfrm>
          <a:prstGeom prst="rect">
            <a:avLst/>
          </a:prstGeom>
        </p:spPr>
      </p:pic>
      <p:pic>
        <p:nvPicPr>
          <p:cNvPr id="13" name="Picture 12">
            <a:extLst>
              <a:ext uri="{FF2B5EF4-FFF2-40B4-BE49-F238E27FC236}">
                <a16:creationId xmlns:a16="http://schemas.microsoft.com/office/drawing/2014/main" id="{898FB36B-34A0-48F5-8C09-B758B8CC80CB}"/>
              </a:ext>
            </a:extLst>
          </p:cNvPr>
          <p:cNvPicPr>
            <a:picLocks noChangeAspect="1"/>
          </p:cNvPicPr>
          <p:nvPr/>
        </p:nvPicPr>
        <p:blipFill>
          <a:blip r:embed="rId3"/>
          <a:stretch>
            <a:fillRect/>
          </a:stretch>
        </p:blipFill>
        <p:spPr>
          <a:xfrm>
            <a:off x="3782944" y="1593663"/>
            <a:ext cx="2567836" cy="3792527"/>
          </a:xfrm>
          <a:prstGeom prst="rect">
            <a:avLst/>
          </a:prstGeom>
        </p:spPr>
      </p:pic>
      <p:sp>
        <p:nvSpPr>
          <p:cNvPr id="15" name="TextBox 14">
            <a:extLst>
              <a:ext uri="{FF2B5EF4-FFF2-40B4-BE49-F238E27FC236}">
                <a16:creationId xmlns:a16="http://schemas.microsoft.com/office/drawing/2014/main" id="{FEA18575-A879-48B8-813D-B3026A13D42B}"/>
              </a:ext>
            </a:extLst>
          </p:cNvPr>
          <p:cNvSpPr txBox="1"/>
          <p:nvPr/>
        </p:nvSpPr>
        <p:spPr>
          <a:xfrm>
            <a:off x="600769" y="5534902"/>
            <a:ext cx="2567836" cy="362647"/>
          </a:xfrm>
          <a:prstGeom prst="rect">
            <a:avLst/>
          </a:prstGeom>
          <a:noFill/>
        </p:spPr>
        <p:txBody>
          <a:bodyPr wrap="square" rtlCol="0">
            <a:spAutoFit/>
          </a:bodyPr>
          <a:lstStyle/>
          <a:p>
            <a:r>
              <a:rPr lang="en-US" b="1" dirty="0"/>
              <a:t>Tree is Unbalanced</a:t>
            </a:r>
          </a:p>
        </p:txBody>
      </p:sp>
      <p:sp>
        <p:nvSpPr>
          <p:cNvPr id="19" name="TextBox 18">
            <a:extLst>
              <a:ext uri="{FF2B5EF4-FFF2-40B4-BE49-F238E27FC236}">
                <a16:creationId xmlns:a16="http://schemas.microsoft.com/office/drawing/2014/main" id="{B37DAA44-F14B-4675-A6A7-6D36B4B72483}"/>
              </a:ext>
            </a:extLst>
          </p:cNvPr>
          <p:cNvSpPr txBox="1"/>
          <p:nvPr/>
        </p:nvSpPr>
        <p:spPr>
          <a:xfrm>
            <a:off x="3782747" y="5518991"/>
            <a:ext cx="2567836" cy="364430"/>
          </a:xfrm>
          <a:prstGeom prst="rect">
            <a:avLst/>
          </a:prstGeom>
          <a:noFill/>
        </p:spPr>
        <p:txBody>
          <a:bodyPr wrap="square" rtlCol="0">
            <a:spAutoFit/>
          </a:bodyPr>
          <a:lstStyle/>
          <a:p>
            <a:r>
              <a:rPr lang="en-US" b="1" dirty="0"/>
              <a:t>Perform LL Rotation</a:t>
            </a:r>
          </a:p>
        </p:txBody>
      </p:sp>
      <p:pic>
        <p:nvPicPr>
          <p:cNvPr id="21" name="Picture 20">
            <a:extLst>
              <a:ext uri="{FF2B5EF4-FFF2-40B4-BE49-F238E27FC236}">
                <a16:creationId xmlns:a16="http://schemas.microsoft.com/office/drawing/2014/main" id="{0DB60290-535E-4467-9E34-06FBE64C7BB9}"/>
              </a:ext>
            </a:extLst>
          </p:cNvPr>
          <p:cNvPicPr>
            <a:picLocks noChangeAspect="1"/>
          </p:cNvPicPr>
          <p:nvPr/>
        </p:nvPicPr>
        <p:blipFill>
          <a:blip r:embed="rId4"/>
          <a:stretch>
            <a:fillRect/>
          </a:stretch>
        </p:blipFill>
        <p:spPr>
          <a:xfrm>
            <a:off x="9478960" y="221763"/>
            <a:ext cx="2499150" cy="2483859"/>
          </a:xfrm>
          <a:prstGeom prst="rect">
            <a:avLst/>
          </a:prstGeom>
        </p:spPr>
      </p:pic>
      <p:sp>
        <p:nvSpPr>
          <p:cNvPr id="23" name="TextBox 22">
            <a:extLst>
              <a:ext uri="{FF2B5EF4-FFF2-40B4-BE49-F238E27FC236}">
                <a16:creationId xmlns:a16="http://schemas.microsoft.com/office/drawing/2014/main" id="{2E39D556-479A-47D0-B233-B1EC8D21A70B}"/>
              </a:ext>
            </a:extLst>
          </p:cNvPr>
          <p:cNvSpPr txBox="1"/>
          <p:nvPr/>
        </p:nvSpPr>
        <p:spPr>
          <a:xfrm>
            <a:off x="9644564" y="2849642"/>
            <a:ext cx="2875306" cy="373307"/>
          </a:xfrm>
          <a:prstGeom prst="rect">
            <a:avLst/>
          </a:prstGeom>
          <a:noFill/>
        </p:spPr>
        <p:txBody>
          <a:bodyPr wrap="square" rtlCol="0">
            <a:spAutoFit/>
          </a:bodyPr>
          <a:lstStyle/>
          <a:p>
            <a:r>
              <a:rPr lang="en-US" b="1" dirty="0"/>
              <a:t>Tree is Balanced</a:t>
            </a:r>
          </a:p>
        </p:txBody>
      </p:sp>
    </p:spTree>
    <p:extLst>
      <p:ext uri="{BB962C8B-B14F-4D97-AF65-F5344CB8AC3E}">
        <p14:creationId xmlns:p14="http://schemas.microsoft.com/office/powerpoint/2010/main" val="75468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F266B-2AA0-487F-982F-2E5A306FE5B4}"/>
              </a:ext>
            </a:extLst>
          </p:cNvPr>
          <p:cNvPicPr>
            <a:picLocks noChangeAspect="1"/>
          </p:cNvPicPr>
          <p:nvPr/>
        </p:nvPicPr>
        <p:blipFill>
          <a:blip r:embed="rId2"/>
          <a:stretch>
            <a:fillRect/>
          </a:stretch>
        </p:blipFill>
        <p:spPr>
          <a:xfrm>
            <a:off x="1188797" y="0"/>
            <a:ext cx="10047049" cy="68579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830D0B-51E1-4B00-BF41-45F60187D94A}"/>
              </a:ext>
            </a:extLst>
          </p:cNvPr>
          <p:cNvSpPr txBox="1">
            <a:spLocks/>
          </p:cNvSpPr>
          <p:nvPr/>
        </p:nvSpPr>
        <p:spPr bwMode="auto">
          <a:xfrm>
            <a:off x="1463465" y="5730"/>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AVL TREES</a:t>
            </a:r>
          </a:p>
        </p:txBody>
      </p:sp>
      <p:sp>
        <p:nvSpPr>
          <p:cNvPr id="7" name="TextBox 6">
            <a:extLst>
              <a:ext uri="{FF2B5EF4-FFF2-40B4-BE49-F238E27FC236}">
                <a16:creationId xmlns:a16="http://schemas.microsoft.com/office/drawing/2014/main" id="{0F5E8BD7-3481-4F82-AC18-8375E83822F4}"/>
              </a:ext>
            </a:extLst>
          </p:cNvPr>
          <p:cNvSpPr txBox="1"/>
          <p:nvPr/>
        </p:nvSpPr>
        <p:spPr>
          <a:xfrm>
            <a:off x="1463465" y="1071700"/>
            <a:ext cx="1427967" cy="400110"/>
          </a:xfrm>
          <a:prstGeom prst="rect">
            <a:avLst/>
          </a:prstGeom>
          <a:noFill/>
        </p:spPr>
        <p:txBody>
          <a:bodyPr wrap="square" rtlCol="0">
            <a:spAutoFit/>
          </a:bodyPr>
          <a:lstStyle/>
          <a:p>
            <a:r>
              <a:rPr lang="en-US" sz="2000" b="1" dirty="0"/>
              <a:t>Insert (6)</a:t>
            </a:r>
          </a:p>
        </p:txBody>
      </p:sp>
      <p:sp>
        <p:nvSpPr>
          <p:cNvPr id="15" name="TextBox 14">
            <a:extLst>
              <a:ext uri="{FF2B5EF4-FFF2-40B4-BE49-F238E27FC236}">
                <a16:creationId xmlns:a16="http://schemas.microsoft.com/office/drawing/2014/main" id="{FEA18575-A879-48B8-813D-B3026A13D42B}"/>
              </a:ext>
            </a:extLst>
          </p:cNvPr>
          <p:cNvSpPr txBox="1"/>
          <p:nvPr/>
        </p:nvSpPr>
        <p:spPr>
          <a:xfrm>
            <a:off x="212674" y="5238933"/>
            <a:ext cx="2567836" cy="362647"/>
          </a:xfrm>
          <a:prstGeom prst="rect">
            <a:avLst/>
          </a:prstGeom>
          <a:noFill/>
        </p:spPr>
        <p:txBody>
          <a:bodyPr wrap="square" rtlCol="0">
            <a:spAutoFit/>
          </a:bodyPr>
          <a:lstStyle/>
          <a:p>
            <a:r>
              <a:rPr lang="en-US" b="1" dirty="0"/>
              <a:t>Tree is Unbalanced</a:t>
            </a:r>
          </a:p>
        </p:txBody>
      </p:sp>
      <p:sp>
        <p:nvSpPr>
          <p:cNvPr id="19" name="TextBox 18">
            <a:extLst>
              <a:ext uri="{FF2B5EF4-FFF2-40B4-BE49-F238E27FC236}">
                <a16:creationId xmlns:a16="http://schemas.microsoft.com/office/drawing/2014/main" id="{B37DAA44-F14B-4675-A6A7-6D36B4B72483}"/>
              </a:ext>
            </a:extLst>
          </p:cNvPr>
          <p:cNvSpPr txBox="1"/>
          <p:nvPr/>
        </p:nvSpPr>
        <p:spPr>
          <a:xfrm>
            <a:off x="4077108" y="5241281"/>
            <a:ext cx="2567836" cy="364430"/>
          </a:xfrm>
          <a:prstGeom prst="rect">
            <a:avLst/>
          </a:prstGeom>
          <a:noFill/>
        </p:spPr>
        <p:txBody>
          <a:bodyPr wrap="square" rtlCol="0">
            <a:spAutoFit/>
          </a:bodyPr>
          <a:lstStyle/>
          <a:p>
            <a:r>
              <a:rPr lang="en-US" b="1" dirty="0"/>
              <a:t>Perform LL Rotation</a:t>
            </a:r>
          </a:p>
        </p:txBody>
      </p:sp>
      <p:sp>
        <p:nvSpPr>
          <p:cNvPr id="23" name="TextBox 22">
            <a:extLst>
              <a:ext uri="{FF2B5EF4-FFF2-40B4-BE49-F238E27FC236}">
                <a16:creationId xmlns:a16="http://schemas.microsoft.com/office/drawing/2014/main" id="{2E39D556-479A-47D0-B233-B1EC8D21A70B}"/>
              </a:ext>
            </a:extLst>
          </p:cNvPr>
          <p:cNvSpPr txBox="1"/>
          <p:nvPr/>
        </p:nvSpPr>
        <p:spPr>
          <a:xfrm>
            <a:off x="9133326" y="2599026"/>
            <a:ext cx="2875306" cy="373307"/>
          </a:xfrm>
          <a:prstGeom prst="rect">
            <a:avLst/>
          </a:prstGeom>
          <a:noFill/>
        </p:spPr>
        <p:txBody>
          <a:bodyPr wrap="square" rtlCol="0">
            <a:spAutoFit/>
          </a:bodyPr>
          <a:lstStyle/>
          <a:p>
            <a:r>
              <a:rPr lang="en-US" b="1" dirty="0"/>
              <a:t>Tree is Balanced</a:t>
            </a:r>
          </a:p>
        </p:txBody>
      </p:sp>
      <p:pic>
        <p:nvPicPr>
          <p:cNvPr id="2" name="Picture 1">
            <a:extLst>
              <a:ext uri="{FF2B5EF4-FFF2-40B4-BE49-F238E27FC236}">
                <a16:creationId xmlns:a16="http://schemas.microsoft.com/office/drawing/2014/main" id="{9990AD97-4CBF-4AC2-8CEC-5C9850633B89}"/>
              </a:ext>
            </a:extLst>
          </p:cNvPr>
          <p:cNvPicPr>
            <a:picLocks noChangeAspect="1"/>
          </p:cNvPicPr>
          <p:nvPr/>
        </p:nvPicPr>
        <p:blipFill>
          <a:blip r:embed="rId2"/>
          <a:stretch>
            <a:fillRect/>
          </a:stretch>
        </p:blipFill>
        <p:spPr>
          <a:xfrm>
            <a:off x="212674" y="1440377"/>
            <a:ext cx="3144032" cy="3792526"/>
          </a:xfrm>
          <a:prstGeom prst="rect">
            <a:avLst/>
          </a:prstGeom>
        </p:spPr>
      </p:pic>
      <p:pic>
        <p:nvPicPr>
          <p:cNvPr id="4" name="Picture 3">
            <a:extLst>
              <a:ext uri="{FF2B5EF4-FFF2-40B4-BE49-F238E27FC236}">
                <a16:creationId xmlns:a16="http://schemas.microsoft.com/office/drawing/2014/main" id="{9DFFC560-E71F-4A82-AF9F-176EFE22EA0F}"/>
              </a:ext>
            </a:extLst>
          </p:cNvPr>
          <p:cNvPicPr>
            <a:picLocks noChangeAspect="1"/>
          </p:cNvPicPr>
          <p:nvPr/>
        </p:nvPicPr>
        <p:blipFill>
          <a:blip r:embed="rId3"/>
          <a:stretch>
            <a:fillRect/>
          </a:stretch>
        </p:blipFill>
        <p:spPr>
          <a:xfrm>
            <a:off x="3461318" y="1686024"/>
            <a:ext cx="3490627" cy="3485952"/>
          </a:xfrm>
          <a:prstGeom prst="rect">
            <a:avLst/>
          </a:prstGeom>
        </p:spPr>
      </p:pic>
      <p:pic>
        <p:nvPicPr>
          <p:cNvPr id="8" name="Picture 7">
            <a:extLst>
              <a:ext uri="{FF2B5EF4-FFF2-40B4-BE49-F238E27FC236}">
                <a16:creationId xmlns:a16="http://schemas.microsoft.com/office/drawing/2014/main" id="{40A58D51-D78E-41EB-9D8F-529C9864CE80}"/>
              </a:ext>
            </a:extLst>
          </p:cNvPr>
          <p:cNvPicPr>
            <a:picLocks noChangeAspect="1"/>
          </p:cNvPicPr>
          <p:nvPr/>
        </p:nvPicPr>
        <p:blipFill>
          <a:blip r:embed="rId4"/>
          <a:stretch>
            <a:fillRect/>
          </a:stretch>
        </p:blipFill>
        <p:spPr>
          <a:xfrm>
            <a:off x="8668052" y="272441"/>
            <a:ext cx="3106412" cy="2433181"/>
          </a:xfrm>
          <a:prstGeom prst="rect">
            <a:avLst/>
          </a:prstGeom>
        </p:spPr>
      </p:pic>
    </p:spTree>
    <p:extLst>
      <p:ext uri="{BB962C8B-B14F-4D97-AF65-F5344CB8AC3E}">
        <p14:creationId xmlns:p14="http://schemas.microsoft.com/office/powerpoint/2010/main" val="6751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0E1D-7F4F-4D14-80C7-9B90653042A4}"/>
              </a:ext>
            </a:extLst>
          </p:cNvPr>
          <p:cNvSpPr>
            <a:spLocks noGrp="1"/>
          </p:cNvSpPr>
          <p:nvPr>
            <p:ph type="title"/>
          </p:nvPr>
        </p:nvSpPr>
        <p:spPr>
          <a:xfrm>
            <a:off x="1407362" y="-21400"/>
            <a:ext cx="10304474" cy="1056025"/>
          </a:xfrm>
        </p:spPr>
        <p:txBody>
          <a:bodyPr/>
          <a:lstStyle/>
          <a:p>
            <a:pPr algn="ctr" eaLnBrk="1" fontAlgn="auto" hangingPunct="1">
              <a:lnSpc>
                <a:spcPct val="100000"/>
              </a:lnSpc>
              <a:spcBef>
                <a:spcPts val="0"/>
              </a:spcBef>
              <a:spcAft>
                <a:spcPts val="0"/>
              </a:spcAft>
              <a:defRPr/>
            </a:pPr>
            <a:r>
              <a:rPr lang="en-IN" sz="3400" b="1" dirty="0">
                <a:solidFill>
                  <a:srgbClr val="E00D50"/>
                </a:solidFill>
                <a:latin typeface="Raleway"/>
              </a:rPr>
              <a:t>m-WAY SEARCH TREES (MULTIWAY SEARCH TREES)</a:t>
            </a:r>
            <a:endParaRPr lang="en-US" sz="3400" b="1" dirty="0">
              <a:solidFill>
                <a:srgbClr val="E00D50"/>
              </a:solidFill>
              <a:latin typeface="Raleway"/>
            </a:endParaRPr>
          </a:p>
        </p:txBody>
      </p:sp>
      <p:sp>
        <p:nvSpPr>
          <p:cNvPr id="3" name="Content Placeholder 2">
            <a:extLst>
              <a:ext uri="{FF2B5EF4-FFF2-40B4-BE49-F238E27FC236}">
                <a16:creationId xmlns:a16="http://schemas.microsoft.com/office/drawing/2014/main" id="{22EC7F80-3860-4B04-A385-84F6B3C5829D}"/>
              </a:ext>
            </a:extLst>
          </p:cNvPr>
          <p:cNvSpPr>
            <a:spLocks noGrp="1"/>
          </p:cNvSpPr>
          <p:nvPr>
            <p:ph idx="1"/>
          </p:nvPr>
        </p:nvSpPr>
        <p:spPr>
          <a:xfrm>
            <a:off x="502606" y="1910448"/>
            <a:ext cx="11409646" cy="4351338"/>
          </a:xfrm>
        </p:spPr>
        <p:txBody>
          <a:bodyPr/>
          <a:lstStyle/>
          <a:p>
            <a:pPr marL="287338" indent="-287338"/>
            <a:r>
              <a:rPr lang="en-IN" dirty="0"/>
              <a:t>An </a:t>
            </a:r>
            <a:r>
              <a:rPr lang="en-IN" i="1" dirty="0">
                <a:solidFill>
                  <a:srgbClr val="00B0F0"/>
                </a:solidFill>
              </a:rPr>
              <a:t>m</a:t>
            </a:r>
            <a:r>
              <a:rPr lang="en-IN" dirty="0">
                <a:solidFill>
                  <a:srgbClr val="00B0F0"/>
                </a:solidFill>
              </a:rPr>
              <a:t>-</a:t>
            </a:r>
            <a:r>
              <a:rPr lang="en-IN" i="1" dirty="0">
                <a:solidFill>
                  <a:srgbClr val="00B0F0"/>
                </a:solidFill>
              </a:rPr>
              <a:t>way</a:t>
            </a:r>
            <a:r>
              <a:rPr lang="en-IN" dirty="0"/>
              <a:t> search tree is either empty or satisfies the following properties:</a:t>
            </a:r>
          </a:p>
          <a:p>
            <a:pPr marL="287338" indent="-287338"/>
            <a:r>
              <a:rPr lang="en-IN" dirty="0"/>
              <a:t>Each </a:t>
            </a:r>
            <a:r>
              <a:rPr lang="en-IN" b="1" i="1" dirty="0">
                <a:solidFill>
                  <a:srgbClr val="00B0F0"/>
                </a:solidFill>
              </a:rPr>
              <a:t>internal node</a:t>
            </a:r>
            <a:r>
              <a:rPr lang="en-IN" dirty="0">
                <a:solidFill>
                  <a:srgbClr val="00B0F0"/>
                </a:solidFill>
              </a:rPr>
              <a:t> </a:t>
            </a:r>
            <a:r>
              <a:rPr lang="en-IN" dirty="0"/>
              <a:t>has </a:t>
            </a:r>
            <a:r>
              <a:rPr lang="en-IN" b="1" i="1" dirty="0">
                <a:solidFill>
                  <a:srgbClr val="00B0F0"/>
                </a:solidFill>
              </a:rPr>
              <a:t>q children</a:t>
            </a:r>
            <a:r>
              <a:rPr lang="en-IN" i="1" dirty="0">
                <a:solidFill>
                  <a:srgbClr val="00B0F0"/>
                </a:solidFill>
              </a:rPr>
              <a:t> </a:t>
            </a:r>
            <a:r>
              <a:rPr lang="en-IN" dirty="0"/>
              <a:t>and </a:t>
            </a:r>
            <a:r>
              <a:rPr lang="en-IN" b="1" i="1" dirty="0">
                <a:solidFill>
                  <a:srgbClr val="00B0F0"/>
                </a:solidFill>
              </a:rPr>
              <a:t>q-1</a:t>
            </a:r>
            <a:r>
              <a:rPr lang="en-IN" b="1" dirty="0">
                <a:solidFill>
                  <a:srgbClr val="00B0F0"/>
                </a:solidFill>
              </a:rPr>
              <a:t> </a:t>
            </a:r>
            <a:r>
              <a:rPr lang="en-IN" b="1" i="1" dirty="0">
                <a:solidFill>
                  <a:srgbClr val="00B0F0"/>
                </a:solidFill>
              </a:rPr>
              <a:t>elements</a:t>
            </a:r>
            <a:r>
              <a:rPr lang="en-IN" dirty="0"/>
              <a:t>, for </a:t>
            </a:r>
            <a:r>
              <a:rPr lang="en-IN" i="1" dirty="0">
                <a:solidFill>
                  <a:srgbClr val="00B0F0"/>
                </a:solidFill>
              </a:rPr>
              <a:t>2</a:t>
            </a:r>
            <a:r>
              <a:rPr lang="en-IN" dirty="0">
                <a:solidFill>
                  <a:srgbClr val="00B0F0"/>
                </a:solidFill>
              </a:rPr>
              <a:t> </a:t>
            </a:r>
            <a:r>
              <a:rPr lang="en-IN" dirty="0">
                <a:solidFill>
                  <a:srgbClr val="00B0F0"/>
                </a:solidFill>
                <a:sym typeface="Symbol"/>
              </a:rPr>
              <a:t> </a:t>
            </a:r>
            <a:r>
              <a:rPr lang="en-IN" i="1" dirty="0">
                <a:solidFill>
                  <a:srgbClr val="00B0F0"/>
                </a:solidFill>
              </a:rPr>
              <a:t>q</a:t>
            </a:r>
            <a:r>
              <a:rPr lang="en-IN" dirty="0">
                <a:solidFill>
                  <a:srgbClr val="00B0F0"/>
                </a:solidFill>
              </a:rPr>
              <a:t>  </a:t>
            </a:r>
            <a:r>
              <a:rPr lang="en-IN" dirty="0">
                <a:solidFill>
                  <a:srgbClr val="00B0F0"/>
                </a:solidFill>
                <a:sym typeface="Symbol"/>
              </a:rPr>
              <a:t> </a:t>
            </a:r>
            <a:r>
              <a:rPr lang="en-IN" i="1" dirty="0">
                <a:solidFill>
                  <a:srgbClr val="00B0F0"/>
                </a:solidFill>
              </a:rPr>
              <a:t>m</a:t>
            </a:r>
            <a:r>
              <a:rPr lang="en-IN" dirty="0"/>
              <a:t>.</a:t>
            </a:r>
          </a:p>
          <a:p>
            <a:pPr marL="287338" indent="-287338"/>
            <a:r>
              <a:rPr lang="en-IN" dirty="0"/>
              <a:t>Nodes with </a:t>
            </a:r>
            <a:r>
              <a:rPr lang="en-IN" b="1" i="1" dirty="0">
                <a:solidFill>
                  <a:srgbClr val="00B0F0"/>
                </a:solidFill>
              </a:rPr>
              <a:t>p</a:t>
            </a:r>
            <a:r>
              <a:rPr lang="en-IN" b="1" dirty="0">
                <a:solidFill>
                  <a:srgbClr val="00B0F0"/>
                </a:solidFill>
              </a:rPr>
              <a:t> elements</a:t>
            </a:r>
            <a:r>
              <a:rPr lang="en-IN" dirty="0">
                <a:solidFill>
                  <a:srgbClr val="00B0F0"/>
                </a:solidFill>
              </a:rPr>
              <a:t> </a:t>
            </a:r>
            <a:r>
              <a:rPr lang="en-IN" dirty="0"/>
              <a:t>have exactly </a:t>
            </a:r>
            <a:r>
              <a:rPr lang="en-IN" b="1" i="1" dirty="0">
                <a:solidFill>
                  <a:srgbClr val="00B0F0"/>
                </a:solidFill>
              </a:rPr>
              <a:t>p + 1</a:t>
            </a:r>
            <a:r>
              <a:rPr lang="en-IN" b="1" dirty="0">
                <a:solidFill>
                  <a:srgbClr val="00B0F0"/>
                </a:solidFill>
              </a:rPr>
              <a:t> children</a:t>
            </a:r>
          </a:p>
          <a:p>
            <a:pPr marL="287338" indent="-287338"/>
            <a:r>
              <a:rPr lang="en-IN" dirty="0"/>
              <a:t>Suppose a node has </a:t>
            </a:r>
            <a:r>
              <a:rPr lang="en-IN" b="1" i="1" dirty="0">
                <a:solidFill>
                  <a:srgbClr val="00B0F0"/>
                </a:solidFill>
              </a:rPr>
              <a:t>p</a:t>
            </a:r>
            <a:r>
              <a:rPr lang="en-IN" b="1" dirty="0">
                <a:solidFill>
                  <a:srgbClr val="00B0F0"/>
                </a:solidFill>
              </a:rPr>
              <a:t> elements</a:t>
            </a:r>
            <a:r>
              <a:rPr lang="en-IN" dirty="0"/>
              <a:t>. </a:t>
            </a:r>
          </a:p>
          <a:p>
            <a:pPr marL="739775" lvl="1">
              <a:tabLst>
                <a:tab pos="914400" algn="l"/>
              </a:tabLst>
            </a:pPr>
            <a:r>
              <a:rPr lang="en-IN" sz="2800" dirty="0"/>
              <a:t>Let </a:t>
            </a:r>
            <a:r>
              <a:rPr lang="en-IN" sz="2800" b="1" i="1" dirty="0">
                <a:solidFill>
                  <a:srgbClr val="00B0F0"/>
                </a:solidFill>
              </a:rPr>
              <a:t>k</a:t>
            </a:r>
            <a:r>
              <a:rPr lang="en-IN" sz="2800" b="1" i="1" baseline="-25000" dirty="0">
                <a:solidFill>
                  <a:srgbClr val="00B0F0"/>
                </a:solidFill>
              </a:rPr>
              <a:t>1</a:t>
            </a:r>
            <a:r>
              <a:rPr lang="en-IN" sz="2800" b="1" i="1" dirty="0">
                <a:solidFill>
                  <a:srgbClr val="00B0F0"/>
                </a:solidFill>
              </a:rPr>
              <a:t>, k</a:t>
            </a:r>
            <a:r>
              <a:rPr lang="en-IN" sz="2800" b="1" i="1" baseline="-25000" dirty="0">
                <a:solidFill>
                  <a:srgbClr val="00B0F0"/>
                </a:solidFill>
              </a:rPr>
              <a:t>2</a:t>
            </a:r>
            <a:r>
              <a:rPr lang="en-IN" sz="2800" b="1" i="1" dirty="0">
                <a:solidFill>
                  <a:srgbClr val="00B0F0"/>
                </a:solidFill>
              </a:rPr>
              <a:t>, …, </a:t>
            </a:r>
            <a:r>
              <a:rPr lang="en-IN" sz="2800" b="1" i="1" dirty="0" err="1">
                <a:solidFill>
                  <a:srgbClr val="00B0F0"/>
                </a:solidFill>
              </a:rPr>
              <a:t>k</a:t>
            </a:r>
            <a:r>
              <a:rPr lang="en-IN" sz="2800" b="1" i="1" baseline="-25000" dirty="0" err="1">
                <a:solidFill>
                  <a:srgbClr val="00B0F0"/>
                </a:solidFill>
              </a:rPr>
              <a:t>p</a:t>
            </a:r>
            <a:r>
              <a:rPr lang="en-IN" sz="2800" b="1" dirty="0">
                <a:solidFill>
                  <a:srgbClr val="00B0F0"/>
                </a:solidFill>
              </a:rPr>
              <a:t> </a:t>
            </a:r>
            <a:r>
              <a:rPr lang="en-IN" sz="2800" dirty="0"/>
              <a:t>be the keys of these elements. </a:t>
            </a:r>
          </a:p>
          <a:p>
            <a:pPr marL="739775" lvl="2">
              <a:buNone/>
              <a:tabLst>
                <a:tab pos="914400" algn="l"/>
              </a:tabLst>
            </a:pPr>
            <a:r>
              <a:rPr lang="en-IN" sz="2400" dirty="0"/>
              <a:t>    then </a:t>
            </a:r>
            <a:r>
              <a:rPr lang="en-IN" sz="2400" b="1" i="1" dirty="0">
                <a:solidFill>
                  <a:srgbClr val="00B0F0"/>
                </a:solidFill>
              </a:rPr>
              <a:t>k</a:t>
            </a:r>
            <a:r>
              <a:rPr lang="en-IN" sz="2400" b="1" i="1" baseline="-25000" dirty="0">
                <a:solidFill>
                  <a:srgbClr val="00B0F0"/>
                </a:solidFill>
              </a:rPr>
              <a:t>1</a:t>
            </a:r>
            <a:r>
              <a:rPr lang="en-IN" sz="2400" b="1" i="1" dirty="0">
                <a:solidFill>
                  <a:srgbClr val="00B0F0"/>
                </a:solidFill>
              </a:rPr>
              <a:t> &lt; k</a:t>
            </a:r>
            <a:r>
              <a:rPr lang="en-IN" sz="2400" b="1" i="1" baseline="-25000" dirty="0">
                <a:solidFill>
                  <a:srgbClr val="00B0F0"/>
                </a:solidFill>
              </a:rPr>
              <a:t>2</a:t>
            </a:r>
            <a:r>
              <a:rPr lang="en-IN" sz="2400" b="1" i="1" dirty="0">
                <a:solidFill>
                  <a:srgbClr val="00B0F0"/>
                </a:solidFill>
              </a:rPr>
              <a:t> &lt; … &lt; </a:t>
            </a:r>
            <a:r>
              <a:rPr lang="en-IN" sz="2400" b="1" i="1" dirty="0" err="1">
                <a:solidFill>
                  <a:srgbClr val="00B0F0"/>
                </a:solidFill>
              </a:rPr>
              <a:t>k</a:t>
            </a:r>
            <a:r>
              <a:rPr lang="en-IN" sz="2400" b="1" i="1" baseline="-25000" dirty="0" err="1">
                <a:solidFill>
                  <a:srgbClr val="00B0F0"/>
                </a:solidFill>
              </a:rPr>
              <a:t>p</a:t>
            </a:r>
            <a:r>
              <a:rPr lang="en-IN" sz="2400" dirty="0"/>
              <a:t>.</a:t>
            </a:r>
          </a:p>
          <a:p>
            <a:pPr marL="739775" lvl="1">
              <a:tabLst>
                <a:tab pos="914400" algn="l"/>
              </a:tabLst>
            </a:pPr>
            <a:r>
              <a:rPr lang="en-IN" sz="2800" dirty="0"/>
              <a:t>Let </a:t>
            </a:r>
            <a:r>
              <a:rPr lang="en-IN" sz="2800" i="1" dirty="0">
                <a:solidFill>
                  <a:srgbClr val="00B0F0"/>
                </a:solidFill>
              </a:rPr>
              <a:t>c</a:t>
            </a:r>
            <a:r>
              <a:rPr lang="en-IN" sz="2800" i="1" baseline="-25000" dirty="0">
                <a:solidFill>
                  <a:srgbClr val="00B0F0"/>
                </a:solidFill>
              </a:rPr>
              <a:t>0</a:t>
            </a:r>
            <a:r>
              <a:rPr lang="en-IN" sz="2800" i="1" dirty="0">
                <a:solidFill>
                  <a:srgbClr val="00B0F0"/>
                </a:solidFill>
              </a:rPr>
              <a:t>, c</a:t>
            </a:r>
            <a:r>
              <a:rPr lang="en-IN" sz="2800" i="1" baseline="-25000" dirty="0">
                <a:solidFill>
                  <a:srgbClr val="00B0F0"/>
                </a:solidFill>
              </a:rPr>
              <a:t>1</a:t>
            </a:r>
            <a:r>
              <a:rPr lang="en-IN" sz="2800" i="1" dirty="0">
                <a:solidFill>
                  <a:srgbClr val="00B0F0"/>
                </a:solidFill>
              </a:rPr>
              <a:t>, …, c</a:t>
            </a:r>
            <a:r>
              <a:rPr lang="en-IN" sz="2800" i="1" baseline="-25000" dirty="0">
                <a:solidFill>
                  <a:srgbClr val="00B0F0"/>
                </a:solidFill>
              </a:rPr>
              <a:t>p</a:t>
            </a:r>
            <a:r>
              <a:rPr lang="en-IN" sz="2800" dirty="0">
                <a:solidFill>
                  <a:srgbClr val="00B0F0"/>
                </a:solidFill>
              </a:rPr>
              <a:t> </a:t>
            </a:r>
            <a:r>
              <a:rPr lang="en-IN" sz="2800" dirty="0"/>
              <a:t>be the </a:t>
            </a:r>
            <a:r>
              <a:rPr lang="en-IN" sz="2800" b="1" i="1" dirty="0">
                <a:solidFill>
                  <a:srgbClr val="00B0F0"/>
                </a:solidFill>
              </a:rPr>
              <a:t>p+1 children </a:t>
            </a:r>
            <a:r>
              <a:rPr lang="en-IN" sz="2800" dirty="0"/>
              <a:t>of the node.</a:t>
            </a:r>
          </a:p>
          <a:p>
            <a:pPr marL="1314450" lvl="2" indent="-225425"/>
            <a:r>
              <a:rPr lang="en-IN" sz="2400" dirty="0"/>
              <a:t>The elements in the subtree with root </a:t>
            </a:r>
            <a:r>
              <a:rPr lang="en-IN" sz="2400" b="1" i="1" dirty="0">
                <a:solidFill>
                  <a:srgbClr val="00B0F0"/>
                </a:solidFill>
              </a:rPr>
              <a:t>c</a:t>
            </a:r>
            <a:r>
              <a:rPr lang="en-IN" sz="2400" b="1" i="1" baseline="-25000" dirty="0">
                <a:solidFill>
                  <a:srgbClr val="00B0F0"/>
                </a:solidFill>
              </a:rPr>
              <a:t>0</a:t>
            </a:r>
            <a:r>
              <a:rPr lang="en-IN" sz="2400" dirty="0">
                <a:solidFill>
                  <a:srgbClr val="00B0F0"/>
                </a:solidFill>
              </a:rPr>
              <a:t> </a:t>
            </a:r>
            <a:r>
              <a:rPr lang="en-IN" sz="2400" dirty="0"/>
              <a:t>have keys smaller than </a:t>
            </a:r>
            <a:r>
              <a:rPr lang="en-IN" sz="2400" b="1" i="1" dirty="0">
                <a:solidFill>
                  <a:srgbClr val="00B0F0"/>
                </a:solidFill>
              </a:rPr>
              <a:t>k</a:t>
            </a:r>
            <a:r>
              <a:rPr lang="en-IN" sz="2400" b="1" i="1" baseline="-25000" dirty="0">
                <a:solidFill>
                  <a:srgbClr val="00B0F0"/>
                </a:solidFill>
              </a:rPr>
              <a:t>1</a:t>
            </a:r>
            <a:r>
              <a:rPr lang="en-IN" sz="2400" dirty="0"/>
              <a:t>.</a:t>
            </a:r>
          </a:p>
          <a:p>
            <a:pPr marL="1314450" lvl="2" indent="-225425"/>
            <a:r>
              <a:rPr lang="en-IN" sz="2400" dirty="0"/>
              <a:t>The elements in the subtree rooted at </a:t>
            </a:r>
            <a:r>
              <a:rPr lang="en-IN" sz="2400" b="1" i="1" dirty="0">
                <a:solidFill>
                  <a:srgbClr val="00B0F0"/>
                </a:solidFill>
              </a:rPr>
              <a:t>c</a:t>
            </a:r>
            <a:r>
              <a:rPr lang="en-IN" sz="2400" b="1" i="1" baseline="-25000" dirty="0">
                <a:solidFill>
                  <a:srgbClr val="00B0F0"/>
                </a:solidFill>
              </a:rPr>
              <a:t>i</a:t>
            </a:r>
            <a:r>
              <a:rPr lang="en-IN" sz="2400" dirty="0">
                <a:solidFill>
                  <a:srgbClr val="00B0F0"/>
                </a:solidFill>
              </a:rPr>
              <a:t> </a:t>
            </a:r>
            <a:r>
              <a:rPr lang="en-IN" sz="2400" dirty="0"/>
              <a:t>have keys larger than </a:t>
            </a:r>
            <a:r>
              <a:rPr lang="en-IN" sz="2400" b="1" i="1" dirty="0" err="1">
                <a:solidFill>
                  <a:srgbClr val="00B0F0"/>
                </a:solidFill>
              </a:rPr>
              <a:t>k</a:t>
            </a:r>
            <a:r>
              <a:rPr lang="en-IN" sz="2400" b="1" i="1" baseline="-25000" dirty="0" err="1">
                <a:solidFill>
                  <a:srgbClr val="00B0F0"/>
                </a:solidFill>
              </a:rPr>
              <a:t>i</a:t>
            </a:r>
            <a:r>
              <a:rPr lang="en-IN" sz="2400" dirty="0">
                <a:solidFill>
                  <a:srgbClr val="00B0F0"/>
                </a:solidFill>
              </a:rPr>
              <a:t> </a:t>
            </a:r>
            <a:r>
              <a:rPr lang="en-IN" sz="2400" dirty="0"/>
              <a:t>and smaller than </a:t>
            </a:r>
            <a:r>
              <a:rPr lang="en-IN" sz="2400" b="1" i="1" dirty="0">
                <a:solidFill>
                  <a:srgbClr val="00B0F0"/>
                </a:solidFill>
              </a:rPr>
              <a:t>k</a:t>
            </a:r>
            <a:r>
              <a:rPr lang="en-IN" sz="2400" b="1" i="1" baseline="-25000" dirty="0">
                <a:solidFill>
                  <a:srgbClr val="00B0F0"/>
                </a:solidFill>
              </a:rPr>
              <a:t>i+1</a:t>
            </a:r>
            <a:r>
              <a:rPr lang="en-IN" sz="2400" dirty="0">
                <a:solidFill>
                  <a:srgbClr val="00B0F0"/>
                </a:solidFill>
              </a:rPr>
              <a:t>, </a:t>
            </a:r>
            <a:r>
              <a:rPr lang="en-IN" sz="2400" b="1" i="1" dirty="0">
                <a:solidFill>
                  <a:srgbClr val="00B0F0"/>
                </a:solidFill>
              </a:rPr>
              <a:t>1 </a:t>
            </a:r>
            <a:r>
              <a:rPr lang="en-IN" sz="2400" b="1" i="1" dirty="0">
                <a:solidFill>
                  <a:srgbClr val="00B0F0"/>
                </a:solidFill>
                <a:sym typeface="Symbol"/>
              </a:rPr>
              <a:t> </a:t>
            </a:r>
            <a:r>
              <a:rPr lang="en-IN" sz="2400" b="1" i="1" dirty="0" err="1">
                <a:solidFill>
                  <a:srgbClr val="00B0F0"/>
                </a:solidFill>
                <a:sym typeface="Symbol"/>
              </a:rPr>
              <a:t>i</a:t>
            </a:r>
            <a:r>
              <a:rPr lang="en-IN" sz="2400" b="1" i="1" dirty="0">
                <a:solidFill>
                  <a:srgbClr val="00B0F0"/>
                </a:solidFill>
                <a:sym typeface="Symbol"/>
              </a:rPr>
              <a:t> &lt; p</a:t>
            </a:r>
            <a:r>
              <a:rPr lang="en-IN" sz="2400" dirty="0">
                <a:sym typeface="Symbol"/>
              </a:rPr>
              <a:t>.</a:t>
            </a:r>
          </a:p>
          <a:p>
            <a:pPr marL="1314450" lvl="2" indent="-225425"/>
            <a:r>
              <a:rPr lang="en-IN" sz="2400" dirty="0">
                <a:sym typeface="Symbol"/>
              </a:rPr>
              <a:t>The elements in the subtree rooted at </a:t>
            </a:r>
            <a:r>
              <a:rPr lang="en-IN" sz="2400" b="1" i="1" dirty="0">
                <a:solidFill>
                  <a:srgbClr val="00B0F0"/>
                </a:solidFill>
                <a:sym typeface="Symbol"/>
              </a:rPr>
              <a:t>c</a:t>
            </a:r>
            <a:r>
              <a:rPr lang="en-IN" sz="2400" b="1" i="1" baseline="-25000" dirty="0">
                <a:solidFill>
                  <a:srgbClr val="00B0F0"/>
                </a:solidFill>
                <a:sym typeface="Symbol"/>
              </a:rPr>
              <a:t>p</a:t>
            </a:r>
            <a:r>
              <a:rPr lang="en-IN" sz="2400" dirty="0">
                <a:sym typeface="Symbol"/>
              </a:rPr>
              <a:t> have keys larger than </a:t>
            </a:r>
            <a:r>
              <a:rPr lang="en-IN" sz="2400" b="1" i="1" dirty="0" err="1">
                <a:solidFill>
                  <a:srgbClr val="00B0F0"/>
                </a:solidFill>
                <a:sym typeface="Symbol"/>
              </a:rPr>
              <a:t>k</a:t>
            </a:r>
            <a:r>
              <a:rPr lang="en-IN" sz="2400" b="1" i="1" baseline="-25000" dirty="0" err="1">
                <a:solidFill>
                  <a:srgbClr val="00B0F0"/>
                </a:solidFill>
                <a:sym typeface="Symbol"/>
              </a:rPr>
              <a:t>p</a:t>
            </a:r>
            <a:r>
              <a:rPr lang="en-IN" sz="2400" dirty="0">
                <a:sym typeface="Symbol"/>
              </a:rPr>
              <a:t>.</a:t>
            </a:r>
            <a:endParaRPr lang="en-IN" sz="2400" dirty="0"/>
          </a:p>
          <a:p>
            <a:endParaRPr lang="en-US" dirty="0"/>
          </a:p>
        </p:txBody>
      </p:sp>
      <p:sp>
        <p:nvSpPr>
          <p:cNvPr id="5" name="TextBox 4">
            <a:extLst>
              <a:ext uri="{FF2B5EF4-FFF2-40B4-BE49-F238E27FC236}">
                <a16:creationId xmlns:a16="http://schemas.microsoft.com/office/drawing/2014/main" id="{10C41CEA-94BC-4D63-B430-A2AFB7266D09}"/>
              </a:ext>
            </a:extLst>
          </p:cNvPr>
          <p:cNvSpPr txBox="1"/>
          <p:nvPr/>
        </p:nvSpPr>
        <p:spPr>
          <a:xfrm>
            <a:off x="1407361" y="987118"/>
            <a:ext cx="10116583" cy="769441"/>
          </a:xfrm>
          <a:prstGeom prst="rect">
            <a:avLst/>
          </a:prstGeom>
          <a:noFill/>
        </p:spPr>
        <p:txBody>
          <a:bodyPr wrap="square">
            <a:spAutoFit/>
          </a:bodyPr>
          <a:lstStyle/>
          <a:p>
            <a:pPr marL="0" marR="0" algn="just">
              <a:spcBef>
                <a:spcPts val="0"/>
              </a:spcBef>
              <a:spcAft>
                <a:spcPts val="0"/>
              </a:spcAft>
            </a:pPr>
            <a:r>
              <a:rPr lang="en-US" sz="2200" i="1" dirty="0">
                <a:effectLst/>
                <a:latin typeface="Times New Roman" panose="02020603050405020304" pitchFamily="18" charset="0"/>
                <a:ea typeface="Times New Roman" panose="02020603050405020304" pitchFamily="18" charset="0"/>
              </a:rPr>
              <a:t>Multiway search tree of order n is a tree in which any node may contain maximum n-1 values and can have maximum n children.</a:t>
            </a:r>
            <a:endParaRPr lang="en-US"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79419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11333D-9D0A-45BD-8839-FD1F970CBF5B}"/>
              </a:ext>
            </a:extLst>
          </p:cNvPr>
          <p:cNvPicPr>
            <a:picLocks noChangeAspect="1"/>
          </p:cNvPicPr>
          <p:nvPr/>
        </p:nvPicPr>
        <p:blipFill>
          <a:blip r:embed="rId3"/>
          <a:stretch>
            <a:fillRect/>
          </a:stretch>
        </p:blipFill>
        <p:spPr>
          <a:xfrm>
            <a:off x="363256" y="1290181"/>
            <a:ext cx="11828744" cy="5333663"/>
          </a:xfrm>
          <a:prstGeom prst="rect">
            <a:avLst/>
          </a:prstGeom>
        </p:spPr>
      </p:pic>
      <p:sp>
        <p:nvSpPr>
          <p:cNvPr id="7" name="Title 1">
            <a:extLst>
              <a:ext uri="{FF2B5EF4-FFF2-40B4-BE49-F238E27FC236}">
                <a16:creationId xmlns:a16="http://schemas.microsoft.com/office/drawing/2014/main" id="{32EFDBE0-DF36-4AE4-ABAB-4DD47EB1D36A}"/>
              </a:ext>
            </a:extLst>
          </p:cNvPr>
          <p:cNvSpPr txBox="1">
            <a:spLocks noGrp="1"/>
          </p:cNvSpPr>
          <p:nvPr>
            <p:ph type="title"/>
          </p:nvPr>
        </p:nvSpPr>
        <p:spPr bwMode="auto">
          <a:xfrm>
            <a:off x="1394836" y="234157"/>
            <a:ext cx="9774237" cy="78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a:t>
            </a:r>
          </a:p>
        </p:txBody>
      </p:sp>
    </p:spTree>
    <p:extLst>
      <p:ext uri="{BB962C8B-B14F-4D97-AF65-F5344CB8AC3E}">
        <p14:creationId xmlns:p14="http://schemas.microsoft.com/office/powerpoint/2010/main" val="2234891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DE3C4A-B888-4C94-938A-4137F5B42816}"/>
              </a:ext>
            </a:extLst>
          </p:cNvPr>
          <p:cNvSpPr txBox="1"/>
          <p:nvPr/>
        </p:nvSpPr>
        <p:spPr>
          <a:xfrm>
            <a:off x="789140" y="1411627"/>
            <a:ext cx="10797434" cy="2308324"/>
          </a:xfrm>
          <a:prstGeom prst="rect">
            <a:avLst/>
          </a:prstGeom>
          <a:noFill/>
        </p:spPr>
        <p:txBody>
          <a:bodyPr wrap="square">
            <a:spAutoFit/>
          </a:bodyPr>
          <a:lstStyle/>
          <a:p>
            <a:pPr algn="just"/>
            <a:r>
              <a:rPr lang="en-US" sz="2400" b="0" i="0" dirty="0">
                <a:solidFill>
                  <a:srgbClr val="333333"/>
                </a:solidFill>
                <a:effectLst/>
                <a:latin typeface="Open Sans"/>
              </a:rPr>
              <a:t>In search trees like binary search tree, AVL Tree, Red-Black tree, etc., every node contains only one value (key) and a maximum of two children. </a:t>
            </a:r>
          </a:p>
          <a:p>
            <a:pPr algn="just"/>
            <a:endParaRPr lang="en-US" sz="2400" dirty="0">
              <a:solidFill>
                <a:srgbClr val="333333"/>
              </a:solidFill>
              <a:latin typeface="Open Sans"/>
            </a:endParaRPr>
          </a:p>
          <a:p>
            <a:pPr algn="just"/>
            <a:r>
              <a:rPr lang="en-US" sz="2400" b="0" i="0" dirty="0">
                <a:solidFill>
                  <a:srgbClr val="333333"/>
                </a:solidFill>
                <a:effectLst/>
                <a:latin typeface="Open Sans"/>
              </a:rPr>
              <a:t>B-Tree was developed in the year 1972 by </a:t>
            </a:r>
            <a:r>
              <a:rPr lang="en-US" sz="2400" b="1" i="0" dirty="0">
                <a:solidFill>
                  <a:srgbClr val="333333"/>
                </a:solidFill>
                <a:effectLst/>
                <a:latin typeface="Open Sans"/>
              </a:rPr>
              <a:t>Bayer and McCreight</a:t>
            </a:r>
            <a:r>
              <a:rPr lang="en-US" sz="2400" b="0" i="0" dirty="0">
                <a:solidFill>
                  <a:srgbClr val="333333"/>
                </a:solidFill>
                <a:effectLst/>
                <a:latin typeface="Open Sans"/>
              </a:rPr>
              <a:t> with the name </a:t>
            </a:r>
            <a:r>
              <a:rPr lang="en-US" sz="2400" b="1" i="1" dirty="0">
                <a:solidFill>
                  <a:srgbClr val="333333"/>
                </a:solidFill>
                <a:effectLst/>
                <a:latin typeface="Open Sans"/>
              </a:rPr>
              <a:t>Height Balanced m-way Search Tree</a:t>
            </a:r>
            <a:r>
              <a:rPr lang="en-US" sz="2400" b="0" i="0" dirty="0">
                <a:solidFill>
                  <a:srgbClr val="333333"/>
                </a:solidFill>
                <a:effectLst/>
                <a:latin typeface="Open Sans"/>
              </a:rPr>
              <a:t>. Later it was named as B-Tree.</a:t>
            </a:r>
          </a:p>
          <a:p>
            <a:pPr algn="just"/>
            <a:endParaRPr lang="en-US" sz="2400" dirty="0"/>
          </a:p>
        </p:txBody>
      </p:sp>
      <p:sp>
        <p:nvSpPr>
          <p:cNvPr id="5" name="Title 1">
            <a:extLst>
              <a:ext uri="{FF2B5EF4-FFF2-40B4-BE49-F238E27FC236}">
                <a16:creationId xmlns:a16="http://schemas.microsoft.com/office/drawing/2014/main" id="{293A9F54-6E75-40F1-9752-8E7710708D90}"/>
              </a:ext>
            </a:extLst>
          </p:cNvPr>
          <p:cNvSpPr txBox="1">
            <a:spLocks/>
          </p:cNvSpPr>
          <p:nvPr/>
        </p:nvSpPr>
        <p:spPr bwMode="auto">
          <a:xfrm>
            <a:off x="1208881" y="227772"/>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a:t>
            </a:r>
          </a:p>
        </p:txBody>
      </p:sp>
      <p:sp>
        <p:nvSpPr>
          <p:cNvPr id="7" name="TextBox 6">
            <a:extLst>
              <a:ext uri="{FF2B5EF4-FFF2-40B4-BE49-F238E27FC236}">
                <a16:creationId xmlns:a16="http://schemas.microsoft.com/office/drawing/2014/main" id="{6C77CBC8-EE1C-4AD9-8D37-F1A5464E9F44}"/>
              </a:ext>
            </a:extLst>
          </p:cNvPr>
          <p:cNvSpPr txBox="1"/>
          <p:nvPr/>
        </p:nvSpPr>
        <p:spPr>
          <a:xfrm>
            <a:off x="880998" y="3719951"/>
            <a:ext cx="10613717" cy="830997"/>
          </a:xfrm>
          <a:prstGeom prst="rect">
            <a:avLst/>
          </a:prstGeom>
          <a:noFill/>
          <a:ln w="38100">
            <a:solidFill>
              <a:schemeClr val="accent1"/>
            </a:solidFill>
          </a:ln>
        </p:spPr>
        <p:txBody>
          <a:bodyPr wrap="square">
            <a:spAutoFit/>
          </a:bodyPr>
          <a:lstStyle/>
          <a:p>
            <a:pPr algn="just"/>
            <a:r>
              <a:rPr lang="en-US" sz="2400" b="1" i="0" dirty="0">
                <a:solidFill>
                  <a:srgbClr val="333333"/>
                </a:solidFill>
                <a:effectLst/>
                <a:latin typeface="Open Sans"/>
              </a:rPr>
              <a:t>B-Tree is a self-balanced search tree in which every node contains multiple keys and has more than two children.</a:t>
            </a:r>
            <a:endParaRPr lang="en-US" sz="2400" dirty="0"/>
          </a:p>
        </p:txBody>
      </p:sp>
      <p:sp>
        <p:nvSpPr>
          <p:cNvPr id="9" name="TextBox 8">
            <a:extLst>
              <a:ext uri="{FF2B5EF4-FFF2-40B4-BE49-F238E27FC236}">
                <a16:creationId xmlns:a16="http://schemas.microsoft.com/office/drawing/2014/main" id="{45F025BB-8DA0-4785-BDF8-6112E71885A6}"/>
              </a:ext>
            </a:extLst>
          </p:cNvPr>
          <p:cNvSpPr txBox="1"/>
          <p:nvPr/>
        </p:nvSpPr>
        <p:spPr>
          <a:xfrm>
            <a:off x="880998" y="4869291"/>
            <a:ext cx="8577198" cy="461665"/>
          </a:xfrm>
          <a:prstGeom prst="rect">
            <a:avLst/>
          </a:prstGeom>
          <a:noFill/>
        </p:spPr>
        <p:txBody>
          <a:bodyPr wrap="square">
            <a:spAutoFit/>
          </a:bodyPr>
          <a:lstStyle/>
          <a:p>
            <a:r>
              <a:rPr lang="en-IN" sz="2400" dirty="0"/>
              <a:t>A </a:t>
            </a:r>
            <a:r>
              <a:rPr lang="en-IN" sz="2400" b="1" i="1" dirty="0">
                <a:solidFill>
                  <a:srgbClr val="00B0F0"/>
                </a:solidFill>
              </a:rPr>
              <a:t>B-Tree</a:t>
            </a:r>
            <a:r>
              <a:rPr lang="en-IN" sz="2400" dirty="0">
                <a:solidFill>
                  <a:srgbClr val="00B0F0"/>
                </a:solidFill>
              </a:rPr>
              <a:t> </a:t>
            </a:r>
            <a:r>
              <a:rPr lang="en-IN" sz="2400" dirty="0"/>
              <a:t>of order </a:t>
            </a:r>
            <a:r>
              <a:rPr lang="en-IN" sz="2400" b="1" i="1" dirty="0">
                <a:solidFill>
                  <a:srgbClr val="00B0F0"/>
                </a:solidFill>
              </a:rPr>
              <a:t>m</a:t>
            </a:r>
            <a:r>
              <a:rPr lang="en-IN" sz="2400" dirty="0"/>
              <a:t> is an </a:t>
            </a:r>
            <a:r>
              <a:rPr lang="en-IN" sz="2400" b="1" i="1" dirty="0">
                <a:solidFill>
                  <a:srgbClr val="00B0F0"/>
                </a:solidFill>
              </a:rPr>
              <a:t>m-way search tree</a:t>
            </a:r>
            <a:r>
              <a:rPr lang="en-IN" sz="2400" dirty="0"/>
              <a:t>. </a:t>
            </a:r>
          </a:p>
        </p:txBody>
      </p:sp>
      <p:sp>
        <p:nvSpPr>
          <p:cNvPr id="11" name="TextBox 10">
            <a:extLst>
              <a:ext uri="{FF2B5EF4-FFF2-40B4-BE49-F238E27FC236}">
                <a16:creationId xmlns:a16="http://schemas.microsoft.com/office/drawing/2014/main" id="{410454D7-3FBD-47A3-BC35-589550DF972B}"/>
              </a:ext>
            </a:extLst>
          </p:cNvPr>
          <p:cNvSpPr txBox="1"/>
          <p:nvPr/>
        </p:nvSpPr>
        <p:spPr>
          <a:xfrm>
            <a:off x="880997" y="5446373"/>
            <a:ext cx="10430005" cy="769441"/>
          </a:xfrm>
          <a:prstGeom prst="rect">
            <a:avLst/>
          </a:prstGeom>
          <a:noFill/>
        </p:spPr>
        <p:txBody>
          <a:bodyPr wrap="square">
            <a:spAutoFit/>
          </a:bodyPr>
          <a:lstStyle/>
          <a:p>
            <a:r>
              <a:rPr lang="en-IN" sz="2200" dirty="0"/>
              <a:t>If the B-tree is not empty, the corresponding extended tree should satisfy the following properties.</a:t>
            </a:r>
          </a:p>
        </p:txBody>
      </p:sp>
    </p:spTree>
    <p:extLst>
      <p:ext uri="{BB962C8B-B14F-4D97-AF65-F5344CB8AC3E}">
        <p14:creationId xmlns:p14="http://schemas.microsoft.com/office/powerpoint/2010/main" val="122569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D1E375-2522-48DA-AFFD-3A7E86029111}"/>
              </a:ext>
            </a:extLst>
          </p:cNvPr>
          <p:cNvSpPr txBox="1"/>
          <p:nvPr/>
        </p:nvSpPr>
        <p:spPr>
          <a:xfrm>
            <a:off x="698323" y="925157"/>
            <a:ext cx="11101196" cy="5932843"/>
          </a:xfrm>
          <a:prstGeom prst="rect">
            <a:avLst/>
          </a:prstGeom>
          <a:noFill/>
        </p:spPr>
        <p:txBody>
          <a:bodyPr wrap="square">
            <a:spAutoFit/>
          </a:bodyPr>
          <a:lstStyle/>
          <a:p>
            <a:pPr algn="just"/>
            <a:r>
              <a:rPr lang="en-US" sz="2400" b="1" i="0" dirty="0">
                <a:solidFill>
                  <a:srgbClr val="333333"/>
                </a:solidFill>
                <a:effectLst/>
                <a:latin typeface="Open Sans"/>
              </a:rPr>
              <a:t>    B-Tree of Order m</a:t>
            </a:r>
            <a:r>
              <a:rPr lang="en-US" sz="2400" b="0" i="0" dirty="0">
                <a:solidFill>
                  <a:srgbClr val="333333"/>
                </a:solidFill>
                <a:effectLst/>
                <a:latin typeface="Open Sans"/>
              </a:rPr>
              <a:t> has the following properties...</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All nodes except root must have at least </a:t>
            </a:r>
            <a:r>
              <a:rPr lang="en-US" sz="2400" b="1" i="0" dirty="0">
                <a:solidFill>
                  <a:srgbClr val="333333"/>
                </a:solidFill>
                <a:effectLst/>
                <a:latin typeface="Open Sans"/>
              </a:rPr>
              <a:t>[m/2]-1</a:t>
            </a:r>
            <a:r>
              <a:rPr lang="en-US" sz="2400" b="0" i="0" dirty="0">
                <a:solidFill>
                  <a:srgbClr val="333333"/>
                </a:solidFill>
                <a:effectLst/>
                <a:latin typeface="Open Sans"/>
              </a:rPr>
              <a:t> keys and maximum of </a:t>
            </a:r>
            <a:r>
              <a:rPr lang="en-US" sz="2400" b="1" i="0" dirty="0">
                <a:solidFill>
                  <a:srgbClr val="333333"/>
                </a:solidFill>
                <a:effectLst/>
                <a:latin typeface="Open Sans"/>
              </a:rPr>
              <a:t>m-1</a:t>
            </a:r>
            <a:r>
              <a:rPr lang="en-US" sz="2400" b="0" i="0" dirty="0">
                <a:solidFill>
                  <a:srgbClr val="333333"/>
                </a:solidFill>
                <a:effectLst/>
                <a:latin typeface="Open Sans"/>
              </a:rPr>
              <a:t> keys.</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All </a:t>
            </a:r>
            <a:r>
              <a:rPr lang="en-US" sz="2400" b="1" i="0" dirty="0">
                <a:solidFill>
                  <a:srgbClr val="333333"/>
                </a:solidFill>
                <a:effectLst/>
                <a:latin typeface="Open Sans"/>
              </a:rPr>
              <a:t>leaf nodes</a:t>
            </a:r>
            <a:r>
              <a:rPr lang="en-US" sz="2400" b="0" i="0" dirty="0">
                <a:solidFill>
                  <a:srgbClr val="333333"/>
                </a:solidFill>
                <a:effectLst/>
                <a:latin typeface="Open Sans"/>
              </a:rPr>
              <a:t> must be </a:t>
            </a:r>
            <a:r>
              <a:rPr lang="en-US" sz="2400" b="1" i="0" dirty="0">
                <a:solidFill>
                  <a:srgbClr val="333333"/>
                </a:solidFill>
                <a:effectLst/>
                <a:latin typeface="Open Sans"/>
              </a:rPr>
              <a:t>at same level</a:t>
            </a:r>
            <a:r>
              <a:rPr lang="en-US" sz="2400" dirty="0">
                <a:solidFill>
                  <a:srgbClr val="333333"/>
                </a:solidFill>
                <a:latin typeface="Open Sans"/>
              </a:rPr>
              <a:t>.</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B-Tree can exist with only </a:t>
            </a:r>
            <a:r>
              <a:rPr lang="en-US" sz="2400" dirty="0">
                <a:solidFill>
                  <a:srgbClr val="333333"/>
                </a:solidFill>
                <a:latin typeface="Open Sans"/>
              </a:rPr>
              <a:t>one node. i.e., the </a:t>
            </a:r>
            <a:r>
              <a:rPr lang="en-US" sz="2400" b="1" dirty="0">
                <a:solidFill>
                  <a:srgbClr val="333333"/>
                </a:solidFill>
                <a:latin typeface="Open Sans"/>
              </a:rPr>
              <a:t>Root node </a:t>
            </a:r>
            <a:r>
              <a:rPr lang="en-US" sz="2400" dirty="0">
                <a:solidFill>
                  <a:srgbClr val="333333"/>
                </a:solidFill>
                <a:latin typeface="Open Sans"/>
              </a:rPr>
              <a:t>containing </a:t>
            </a:r>
            <a:r>
              <a:rPr lang="en-US" sz="2400" b="1" dirty="0">
                <a:solidFill>
                  <a:srgbClr val="333333"/>
                </a:solidFill>
                <a:latin typeface="Open Sans"/>
              </a:rPr>
              <a:t>no children</a:t>
            </a:r>
            <a:r>
              <a:rPr lang="en-US" sz="2400" dirty="0">
                <a:solidFill>
                  <a:srgbClr val="333333"/>
                </a:solidFill>
                <a:latin typeface="Open Sans"/>
              </a:rPr>
              <a:t>.</a:t>
            </a:r>
            <a:endParaRPr lang="en-US" sz="2400" b="0" i="0" dirty="0">
              <a:solidFill>
                <a:srgbClr val="333333"/>
              </a:solidFill>
              <a:effectLst/>
              <a:latin typeface="Open Sans"/>
            </a:endParaRP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All non leaf nodes except root (i.e. all </a:t>
            </a:r>
            <a:r>
              <a:rPr lang="en-US" sz="2400" b="1" i="0" dirty="0">
                <a:solidFill>
                  <a:srgbClr val="333333"/>
                </a:solidFill>
                <a:effectLst/>
                <a:latin typeface="Open Sans"/>
              </a:rPr>
              <a:t>internal nodes</a:t>
            </a:r>
            <a:r>
              <a:rPr lang="en-US" sz="2400" b="0" i="0" dirty="0">
                <a:solidFill>
                  <a:srgbClr val="333333"/>
                </a:solidFill>
                <a:effectLst/>
                <a:latin typeface="Open Sans"/>
              </a:rPr>
              <a:t>) must have at least </a:t>
            </a:r>
            <a:r>
              <a:rPr lang="en-US" sz="2400" b="1" i="0" dirty="0">
                <a:solidFill>
                  <a:srgbClr val="333333"/>
                </a:solidFill>
                <a:effectLst/>
                <a:latin typeface="Open Sans"/>
              </a:rPr>
              <a:t>m/2</a:t>
            </a:r>
            <a:r>
              <a:rPr lang="en-US" sz="2400" b="0" i="0" dirty="0">
                <a:solidFill>
                  <a:srgbClr val="333333"/>
                </a:solidFill>
                <a:effectLst/>
                <a:latin typeface="Open Sans"/>
              </a:rPr>
              <a:t> children and maximum </a:t>
            </a:r>
            <a:r>
              <a:rPr lang="en-US" sz="2400" b="1" i="0" dirty="0">
                <a:solidFill>
                  <a:srgbClr val="333333"/>
                </a:solidFill>
                <a:effectLst/>
                <a:latin typeface="Open Sans"/>
              </a:rPr>
              <a:t>m </a:t>
            </a:r>
            <a:r>
              <a:rPr lang="en-US" sz="2400" b="0" i="0" dirty="0">
                <a:solidFill>
                  <a:srgbClr val="333333"/>
                </a:solidFill>
                <a:effectLst/>
                <a:latin typeface="Open Sans"/>
              </a:rPr>
              <a:t>children.</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If the root node is a non leaf node, then it must have </a:t>
            </a:r>
            <a:r>
              <a:rPr lang="en-US" sz="2400" b="1" i="0" dirty="0" err="1">
                <a:solidFill>
                  <a:srgbClr val="333333"/>
                </a:solidFill>
                <a:effectLst/>
                <a:latin typeface="Open Sans"/>
              </a:rPr>
              <a:t>atleast</a:t>
            </a:r>
            <a:r>
              <a:rPr lang="en-US" sz="2400" b="1" i="0" dirty="0">
                <a:solidFill>
                  <a:srgbClr val="333333"/>
                </a:solidFill>
                <a:effectLst/>
                <a:latin typeface="Open Sans"/>
              </a:rPr>
              <a:t> 2</a:t>
            </a:r>
            <a:r>
              <a:rPr lang="en-US" sz="2400" b="0" i="0" dirty="0">
                <a:solidFill>
                  <a:srgbClr val="333333"/>
                </a:solidFill>
                <a:effectLst/>
                <a:latin typeface="Open Sans"/>
              </a:rPr>
              <a:t> children.</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A non leaf node with </a:t>
            </a:r>
            <a:r>
              <a:rPr lang="en-US" sz="2400" b="1" i="0" dirty="0">
                <a:solidFill>
                  <a:srgbClr val="333333"/>
                </a:solidFill>
                <a:effectLst/>
                <a:latin typeface="Open Sans"/>
              </a:rPr>
              <a:t>n-1</a:t>
            </a:r>
            <a:r>
              <a:rPr lang="en-US" sz="2400" b="0" i="0" dirty="0">
                <a:solidFill>
                  <a:srgbClr val="333333"/>
                </a:solidFill>
                <a:effectLst/>
                <a:latin typeface="Open Sans"/>
              </a:rPr>
              <a:t> keys must have </a:t>
            </a:r>
            <a:r>
              <a:rPr lang="en-US" sz="2400" b="1" i="0" dirty="0">
                <a:solidFill>
                  <a:srgbClr val="333333"/>
                </a:solidFill>
                <a:effectLst/>
                <a:latin typeface="Open Sans"/>
              </a:rPr>
              <a:t>n</a:t>
            </a:r>
            <a:r>
              <a:rPr lang="en-US" sz="2400" b="0" i="0" dirty="0">
                <a:solidFill>
                  <a:srgbClr val="333333"/>
                </a:solidFill>
                <a:effectLst/>
                <a:latin typeface="Open Sans"/>
              </a:rPr>
              <a:t> number of children.</a:t>
            </a:r>
          </a:p>
          <a:p>
            <a:pPr marL="1139825" indent="-342900" algn="just">
              <a:lnSpc>
                <a:spcPct val="150000"/>
              </a:lnSpc>
              <a:buClr>
                <a:schemeClr val="accent6">
                  <a:lumMod val="50000"/>
                </a:schemeClr>
              </a:buClr>
              <a:buFont typeface="+mj-lt"/>
              <a:buAutoNum type="arabicPeriod"/>
            </a:pPr>
            <a:r>
              <a:rPr lang="en-US" sz="2400" b="0" i="0" dirty="0">
                <a:solidFill>
                  <a:srgbClr val="333333"/>
                </a:solidFill>
                <a:effectLst/>
                <a:latin typeface="Open Sans"/>
              </a:rPr>
              <a:t>All the </a:t>
            </a:r>
            <a:r>
              <a:rPr lang="en-US" sz="2400" b="1" i="0" dirty="0">
                <a:solidFill>
                  <a:srgbClr val="333333"/>
                </a:solidFill>
                <a:effectLst/>
                <a:latin typeface="Open Sans"/>
              </a:rPr>
              <a:t>key values in a node</a:t>
            </a:r>
            <a:r>
              <a:rPr lang="en-US" sz="2400" b="0" i="0" dirty="0">
                <a:solidFill>
                  <a:srgbClr val="333333"/>
                </a:solidFill>
                <a:effectLst/>
                <a:latin typeface="Open Sans"/>
              </a:rPr>
              <a:t> must be in </a:t>
            </a:r>
            <a:r>
              <a:rPr lang="en-US" sz="2400" b="1" i="0" dirty="0">
                <a:solidFill>
                  <a:srgbClr val="333333"/>
                </a:solidFill>
                <a:effectLst/>
                <a:latin typeface="Open Sans"/>
              </a:rPr>
              <a:t>Ascending Order</a:t>
            </a:r>
            <a:r>
              <a:rPr lang="en-US" sz="2400" b="0" i="0" dirty="0">
                <a:solidFill>
                  <a:srgbClr val="333333"/>
                </a:solidFill>
                <a:effectLst/>
                <a:latin typeface="Open Sans"/>
              </a:rPr>
              <a:t>.</a:t>
            </a:r>
          </a:p>
        </p:txBody>
      </p:sp>
      <p:sp>
        <p:nvSpPr>
          <p:cNvPr id="7" name="Title 1">
            <a:extLst>
              <a:ext uri="{FF2B5EF4-FFF2-40B4-BE49-F238E27FC236}">
                <a16:creationId xmlns:a16="http://schemas.microsoft.com/office/drawing/2014/main" id="{5D02D6EE-EB57-4E01-A65E-91EFAD413A41}"/>
              </a:ext>
            </a:extLst>
          </p:cNvPr>
          <p:cNvSpPr txBox="1">
            <a:spLocks/>
          </p:cNvSpPr>
          <p:nvPr/>
        </p:nvSpPr>
        <p:spPr bwMode="auto">
          <a:xfrm>
            <a:off x="1396768" y="41556"/>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a:t>
            </a:r>
          </a:p>
        </p:txBody>
      </p:sp>
    </p:spTree>
    <p:extLst>
      <p:ext uri="{BB962C8B-B14F-4D97-AF65-F5344CB8AC3E}">
        <p14:creationId xmlns:p14="http://schemas.microsoft.com/office/powerpoint/2010/main" val="3662642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69CC4A-725E-40E0-88AE-05064FAFD737}"/>
              </a:ext>
            </a:extLst>
          </p:cNvPr>
          <p:cNvSpPr>
            <a:spLocks noGrp="1"/>
          </p:cNvSpPr>
          <p:nvPr>
            <p:ph idx="1"/>
          </p:nvPr>
        </p:nvSpPr>
        <p:spPr>
          <a:xfrm>
            <a:off x="1026086" y="1387214"/>
            <a:ext cx="10610593" cy="4351338"/>
          </a:xfrm>
        </p:spPr>
        <p:txBody>
          <a:bodyPr/>
          <a:lstStyle/>
          <a:p>
            <a:pPr marL="0" indent="0" algn="just">
              <a:buNone/>
            </a:pPr>
            <a:r>
              <a:rPr lang="en-US" sz="3200" b="1" i="0" dirty="0">
                <a:solidFill>
                  <a:srgbClr val="222222"/>
                </a:solidFill>
                <a:effectLst/>
                <a:latin typeface="Source Sans Pro" panose="020B0503030403020204" pitchFamily="34" charset="0"/>
              </a:rPr>
              <a:t>Why B-Trees?</a:t>
            </a:r>
          </a:p>
          <a:p>
            <a:pPr marL="514350" indent="287338" algn="just">
              <a:buFont typeface="Arial" panose="020B0604020202020204" pitchFamily="34" charset="0"/>
              <a:buChar char="•"/>
              <a:tabLst>
                <a:tab pos="688975" algn="l"/>
              </a:tabLst>
            </a:pPr>
            <a:r>
              <a:rPr lang="en-US" sz="3200" b="0" i="0" dirty="0">
                <a:solidFill>
                  <a:srgbClr val="222222"/>
                </a:solidFill>
                <a:effectLst/>
                <a:latin typeface="Source Sans Pro" panose="020B0503030403020204" pitchFamily="34" charset="0"/>
              </a:rPr>
              <a:t>Reduces the number of reads made on the disk.</a:t>
            </a:r>
          </a:p>
          <a:p>
            <a:pPr marL="514350" indent="287338" algn="just">
              <a:buFont typeface="Arial" panose="020B0604020202020204" pitchFamily="34" charset="0"/>
              <a:buChar char="•"/>
              <a:tabLst>
                <a:tab pos="688975" algn="l"/>
              </a:tabLst>
            </a:pPr>
            <a:r>
              <a:rPr lang="en-US" sz="3200" b="0" i="0" dirty="0">
                <a:solidFill>
                  <a:srgbClr val="222222"/>
                </a:solidFill>
                <a:effectLst/>
                <a:latin typeface="Source Sans Pro" panose="020B0503030403020204" pitchFamily="34" charset="0"/>
              </a:rPr>
              <a:t>B Trees can be easily optimized to adjust its size (that is          </a:t>
            </a:r>
          </a:p>
          <a:p>
            <a:pPr marL="514350" indent="0" algn="just">
              <a:buNone/>
              <a:tabLst>
                <a:tab pos="688975" algn="l"/>
              </a:tabLst>
            </a:pPr>
            <a:r>
              <a:rPr lang="en-US" sz="3200" dirty="0">
                <a:solidFill>
                  <a:srgbClr val="222222"/>
                </a:solidFill>
                <a:latin typeface="Source Sans Pro" panose="020B0503030403020204" pitchFamily="34" charset="0"/>
              </a:rPr>
              <a:t>    </a:t>
            </a:r>
            <a:r>
              <a:rPr lang="en-US" sz="3200" b="0" i="0" dirty="0">
                <a:solidFill>
                  <a:srgbClr val="222222"/>
                </a:solidFill>
                <a:effectLst/>
                <a:latin typeface="Source Sans Pro" panose="020B0503030403020204" pitchFamily="34" charset="0"/>
              </a:rPr>
              <a:t>the number of child nodes) according to the disk size.</a:t>
            </a:r>
          </a:p>
          <a:p>
            <a:pPr marL="514350" indent="287338" algn="just">
              <a:buFont typeface="Arial" panose="020B0604020202020204" pitchFamily="34" charset="0"/>
              <a:buChar char="•"/>
              <a:tabLst>
                <a:tab pos="688975" algn="l"/>
              </a:tabLst>
            </a:pPr>
            <a:r>
              <a:rPr lang="en-US" sz="3200" b="0" i="0" dirty="0">
                <a:solidFill>
                  <a:srgbClr val="222222"/>
                </a:solidFill>
                <a:effectLst/>
                <a:latin typeface="Source Sans Pro" panose="020B0503030403020204" pitchFamily="34" charset="0"/>
              </a:rPr>
              <a:t>It is a specially designed technique for handling a bulky </a:t>
            </a:r>
          </a:p>
          <a:p>
            <a:pPr marL="514350" indent="0" algn="just">
              <a:buNone/>
              <a:tabLst>
                <a:tab pos="688975" algn="l"/>
              </a:tabLst>
            </a:pPr>
            <a:r>
              <a:rPr lang="en-US" sz="3200" b="0" i="0" dirty="0">
                <a:solidFill>
                  <a:srgbClr val="222222"/>
                </a:solidFill>
                <a:effectLst/>
                <a:latin typeface="Source Sans Pro" panose="020B0503030403020204" pitchFamily="34" charset="0"/>
              </a:rPr>
              <a:t>    amount of data.</a:t>
            </a:r>
          </a:p>
          <a:p>
            <a:pPr marL="514350" indent="287338" algn="just">
              <a:buFont typeface="Arial" panose="020B0604020202020204" pitchFamily="34" charset="0"/>
              <a:buChar char="•"/>
              <a:tabLst>
                <a:tab pos="688975" algn="l"/>
              </a:tabLst>
            </a:pPr>
            <a:r>
              <a:rPr lang="en-US" sz="3200" b="0" i="0" dirty="0">
                <a:solidFill>
                  <a:srgbClr val="222222"/>
                </a:solidFill>
                <a:effectLst/>
                <a:latin typeface="Source Sans Pro" panose="020B0503030403020204" pitchFamily="34" charset="0"/>
              </a:rPr>
              <a:t>It is a useful for databases and file systems.</a:t>
            </a:r>
          </a:p>
          <a:p>
            <a:pPr marL="514350" indent="287338" algn="just">
              <a:buFont typeface="Arial" panose="020B0604020202020204" pitchFamily="34" charset="0"/>
              <a:buChar char="•"/>
              <a:tabLst>
                <a:tab pos="688975" algn="l"/>
              </a:tabLst>
            </a:pPr>
            <a:r>
              <a:rPr lang="en-US" sz="3200" b="0" i="0" dirty="0">
                <a:solidFill>
                  <a:srgbClr val="222222"/>
                </a:solidFill>
                <a:effectLst/>
                <a:latin typeface="Source Sans Pro" panose="020B0503030403020204" pitchFamily="34" charset="0"/>
              </a:rPr>
              <a:t>Multi-level index can be designed by using B Tree for </a:t>
            </a:r>
          </a:p>
          <a:p>
            <a:pPr marL="514350" indent="0" algn="just">
              <a:buNone/>
              <a:tabLst>
                <a:tab pos="688975" algn="l"/>
              </a:tabLst>
            </a:pPr>
            <a:r>
              <a:rPr lang="en-US" sz="3200" dirty="0">
                <a:solidFill>
                  <a:srgbClr val="222222"/>
                </a:solidFill>
                <a:latin typeface="Source Sans Pro" panose="020B0503030403020204" pitchFamily="34" charset="0"/>
              </a:rPr>
              <a:t>    storing</a:t>
            </a:r>
            <a:r>
              <a:rPr lang="en-US" sz="3200" b="0" i="0" dirty="0">
                <a:solidFill>
                  <a:srgbClr val="222222"/>
                </a:solidFill>
                <a:effectLst/>
                <a:latin typeface="Source Sans Pro" panose="020B0503030403020204" pitchFamily="34" charset="0"/>
              </a:rPr>
              <a:t> the sorted data in a self-balancing fashion.</a:t>
            </a:r>
            <a:endParaRPr lang="en-US" sz="3200" dirty="0"/>
          </a:p>
        </p:txBody>
      </p:sp>
      <p:sp>
        <p:nvSpPr>
          <p:cNvPr id="5" name="Title 1">
            <a:extLst>
              <a:ext uri="{FF2B5EF4-FFF2-40B4-BE49-F238E27FC236}">
                <a16:creationId xmlns:a16="http://schemas.microsoft.com/office/drawing/2014/main" id="{F1F0FB2A-4DD1-4CB0-B421-5F0176AA663F}"/>
              </a:ext>
            </a:extLst>
          </p:cNvPr>
          <p:cNvSpPr txBox="1">
            <a:spLocks/>
          </p:cNvSpPr>
          <p:nvPr/>
        </p:nvSpPr>
        <p:spPr bwMode="auto">
          <a:xfrm>
            <a:off x="1396768" y="41556"/>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a:t>
            </a:r>
          </a:p>
        </p:txBody>
      </p:sp>
    </p:spTree>
    <p:extLst>
      <p:ext uri="{BB962C8B-B14F-4D97-AF65-F5344CB8AC3E}">
        <p14:creationId xmlns:p14="http://schemas.microsoft.com/office/powerpoint/2010/main" val="2134628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B51A-407F-410C-8EB8-7170ECF11F04}"/>
              </a:ext>
            </a:extLst>
          </p:cNvPr>
          <p:cNvSpPr>
            <a:spLocks noGrp="1"/>
          </p:cNvSpPr>
          <p:nvPr>
            <p:ph type="title"/>
          </p:nvPr>
        </p:nvSpPr>
        <p:spPr>
          <a:xfrm>
            <a:off x="1394836" y="334365"/>
            <a:ext cx="9774237" cy="1325563"/>
          </a:xfrm>
        </p:spPr>
        <p:txBody>
          <a:bodyPr/>
          <a:lstStyle/>
          <a:p>
            <a:pPr algn="ctr"/>
            <a:r>
              <a:rPr lang="en-US" b="1" i="0" dirty="0">
                <a:solidFill>
                  <a:srgbClr val="E00D50"/>
                </a:solidFill>
                <a:effectLst/>
                <a:latin typeface="Open Sans"/>
              </a:rPr>
              <a:t>Operations on a B-Tree</a:t>
            </a:r>
            <a:br>
              <a:rPr lang="en-US" b="1" i="0" dirty="0">
                <a:solidFill>
                  <a:srgbClr val="E00D50"/>
                </a:solidFill>
                <a:effectLst/>
                <a:latin typeface="Open Sans"/>
              </a:rPr>
            </a:br>
            <a:endParaRPr lang="en-US" dirty="0"/>
          </a:p>
        </p:txBody>
      </p:sp>
      <p:sp>
        <p:nvSpPr>
          <p:cNvPr id="3" name="Content Placeholder 2">
            <a:extLst>
              <a:ext uri="{FF2B5EF4-FFF2-40B4-BE49-F238E27FC236}">
                <a16:creationId xmlns:a16="http://schemas.microsoft.com/office/drawing/2014/main" id="{2B189610-63ED-4392-A90B-87FA02A3241F}"/>
              </a:ext>
            </a:extLst>
          </p:cNvPr>
          <p:cNvSpPr>
            <a:spLocks noGrp="1"/>
          </p:cNvSpPr>
          <p:nvPr>
            <p:ph idx="1"/>
          </p:nvPr>
        </p:nvSpPr>
        <p:spPr/>
        <p:txBody>
          <a:bodyPr/>
          <a:lstStyle/>
          <a:p>
            <a:pPr marL="0" indent="0" algn="just">
              <a:buNone/>
            </a:pPr>
            <a:r>
              <a:rPr lang="en-US" sz="3200" b="0" i="0" dirty="0">
                <a:solidFill>
                  <a:srgbClr val="333333"/>
                </a:solidFill>
                <a:effectLst/>
                <a:latin typeface="Open Sans"/>
              </a:rPr>
              <a:t>The following operations are performed on a B-Tree : </a:t>
            </a:r>
          </a:p>
          <a:p>
            <a:pPr marL="0" indent="0" algn="just">
              <a:buNone/>
            </a:pPr>
            <a:endParaRPr lang="en-US" sz="3200" b="0" i="0" dirty="0">
              <a:solidFill>
                <a:srgbClr val="333333"/>
              </a:solidFill>
              <a:effectLst/>
              <a:latin typeface="Open Sans"/>
            </a:endParaRPr>
          </a:p>
          <a:p>
            <a:pPr marL="1490663" indent="-463550" algn="just">
              <a:buFont typeface="+mj-lt"/>
              <a:buAutoNum type="arabicPeriod"/>
            </a:pPr>
            <a:r>
              <a:rPr lang="en-US" sz="3200" b="1" i="0" dirty="0">
                <a:solidFill>
                  <a:srgbClr val="333333"/>
                </a:solidFill>
                <a:effectLst/>
                <a:latin typeface="Open Sans"/>
              </a:rPr>
              <a:t>Search(</a:t>
            </a:r>
            <a:r>
              <a:rPr lang="en-US" sz="3200" b="1" i="0" dirty="0" err="1">
                <a:solidFill>
                  <a:srgbClr val="333333"/>
                </a:solidFill>
                <a:effectLst/>
                <a:latin typeface="Open Sans"/>
              </a:rPr>
              <a:t>Root,K</a:t>
            </a:r>
            <a:r>
              <a:rPr lang="en-US" sz="3200" b="1" i="0" dirty="0">
                <a:solidFill>
                  <a:srgbClr val="333333"/>
                </a:solidFill>
                <a:effectLst/>
                <a:latin typeface="Open Sans"/>
              </a:rPr>
              <a:t>)</a:t>
            </a:r>
          </a:p>
          <a:p>
            <a:pPr marL="1490663" indent="-463550" algn="just">
              <a:buFont typeface="+mj-lt"/>
              <a:buAutoNum type="arabicPeriod"/>
            </a:pPr>
            <a:r>
              <a:rPr lang="en-US" sz="3200" b="1" i="0" dirty="0">
                <a:solidFill>
                  <a:srgbClr val="333333"/>
                </a:solidFill>
                <a:effectLst/>
                <a:latin typeface="Open Sans"/>
              </a:rPr>
              <a:t>Insertion(</a:t>
            </a:r>
            <a:r>
              <a:rPr lang="en-US" sz="3200" b="1" i="0" dirty="0" err="1">
                <a:solidFill>
                  <a:srgbClr val="333333"/>
                </a:solidFill>
                <a:effectLst/>
                <a:latin typeface="Open Sans"/>
              </a:rPr>
              <a:t>Root,X</a:t>
            </a:r>
            <a:r>
              <a:rPr lang="en-US" sz="3200" b="1" i="0" dirty="0">
                <a:solidFill>
                  <a:srgbClr val="333333"/>
                </a:solidFill>
                <a:effectLst/>
                <a:latin typeface="Open Sans"/>
              </a:rPr>
              <a:t>)</a:t>
            </a:r>
          </a:p>
          <a:p>
            <a:pPr marL="1490663" indent="-463550" algn="just">
              <a:buFont typeface="+mj-lt"/>
              <a:buAutoNum type="arabicPeriod"/>
            </a:pPr>
            <a:r>
              <a:rPr lang="en-US" sz="3200" b="1" i="0" dirty="0">
                <a:solidFill>
                  <a:srgbClr val="333333"/>
                </a:solidFill>
                <a:effectLst/>
                <a:latin typeface="Open Sans"/>
              </a:rPr>
              <a:t>Deletion(</a:t>
            </a:r>
            <a:r>
              <a:rPr lang="en-US" sz="3200" b="1" i="0" dirty="0" err="1">
                <a:solidFill>
                  <a:srgbClr val="333333"/>
                </a:solidFill>
                <a:effectLst/>
                <a:latin typeface="Open Sans"/>
              </a:rPr>
              <a:t>Root,X</a:t>
            </a:r>
            <a:r>
              <a:rPr lang="en-US" sz="3200" b="1" i="0" dirty="0">
                <a:solidFill>
                  <a:srgbClr val="333333"/>
                </a:solidFill>
                <a:effectLst/>
                <a:latin typeface="Open Sans"/>
              </a:rPr>
              <a:t>)</a:t>
            </a:r>
          </a:p>
          <a:p>
            <a:endParaRPr lang="en-US" sz="3200" dirty="0"/>
          </a:p>
        </p:txBody>
      </p:sp>
    </p:spTree>
    <p:extLst>
      <p:ext uri="{BB962C8B-B14F-4D97-AF65-F5344CB8AC3E}">
        <p14:creationId xmlns:p14="http://schemas.microsoft.com/office/powerpoint/2010/main" val="2811710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DC4BEC-DDCB-4DF7-B833-744AFF1E5375}"/>
              </a:ext>
            </a:extLst>
          </p:cNvPr>
          <p:cNvPicPr>
            <a:picLocks noChangeAspect="1"/>
          </p:cNvPicPr>
          <p:nvPr/>
        </p:nvPicPr>
        <p:blipFill>
          <a:blip r:embed="rId3"/>
          <a:stretch>
            <a:fillRect/>
          </a:stretch>
        </p:blipFill>
        <p:spPr>
          <a:xfrm>
            <a:off x="126306" y="588723"/>
            <a:ext cx="5800072" cy="3475728"/>
          </a:xfrm>
          <a:prstGeom prst="rect">
            <a:avLst/>
          </a:prstGeom>
        </p:spPr>
      </p:pic>
      <p:sp>
        <p:nvSpPr>
          <p:cNvPr id="5" name="TextBox 4">
            <a:extLst>
              <a:ext uri="{FF2B5EF4-FFF2-40B4-BE49-F238E27FC236}">
                <a16:creationId xmlns:a16="http://schemas.microsoft.com/office/drawing/2014/main" id="{727B7505-3ABA-49E1-8760-2AEED0434C50}"/>
              </a:ext>
            </a:extLst>
          </p:cNvPr>
          <p:cNvSpPr txBox="1"/>
          <p:nvPr/>
        </p:nvSpPr>
        <p:spPr>
          <a:xfrm>
            <a:off x="2094981" y="3929617"/>
            <a:ext cx="3371065" cy="2862322"/>
          </a:xfrm>
          <a:prstGeom prst="rect">
            <a:avLst/>
          </a:prstGeom>
          <a:noFill/>
          <a:ln w="38100">
            <a:solidFill>
              <a:schemeClr val="accent1"/>
            </a:solidFill>
          </a:ln>
        </p:spPr>
        <p:txBody>
          <a:bodyPr wrap="square">
            <a:spAutoFit/>
          </a:bodyPr>
          <a:lstStyle/>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w</a:t>
            </a:r>
            <a:r>
              <a:rPr lang="en-US" sz="2000" dirty="0">
                <a:effectLst/>
                <a:latin typeface="Times New Roman" panose="02020603050405020304" pitchFamily="18" charset="0"/>
                <a:ea typeface="Times New Roman" panose="02020603050405020304" pitchFamily="18" charset="0"/>
              </a:rPr>
              <a:t>hile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 COUNT(Temp)</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if k </a:t>
            </a: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Data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Pos = </a:t>
            </a:r>
            <a:r>
              <a:rPr lang="en-US" sz="2000" dirty="0" err="1">
                <a:effectLst/>
                <a:latin typeface="Times New Roman" panose="02020603050405020304" pitchFamily="18" charset="0"/>
                <a:ea typeface="Times New Roman" panose="02020603050405020304" pitchFamily="18" charset="0"/>
              </a:rPr>
              <a:t>i</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return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else</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=i+1</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end if</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e</a:t>
            </a:r>
            <a:r>
              <a:rPr lang="en-US" sz="2000" dirty="0">
                <a:effectLst/>
                <a:latin typeface="Times New Roman" panose="02020603050405020304" pitchFamily="18" charset="0"/>
                <a:ea typeface="Times New Roman" panose="02020603050405020304" pitchFamily="18" charset="0"/>
              </a:rPr>
              <a:t>nd while</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nd SEARCH</a:t>
            </a:r>
            <a:endParaRPr lang="en-US" sz="2000" dirty="0"/>
          </a:p>
        </p:txBody>
      </p:sp>
      <p:sp>
        <p:nvSpPr>
          <p:cNvPr id="3" name="TextBox 2">
            <a:extLst>
              <a:ext uri="{FF2B5EF4-FFF2-40B4-BE49-F238E27FC236}">
                <a16:creationId xmlns:a16="http://schemas.microsoft.com/office/drawing/2014/main" id="{24CB5801-0397-4AE0-A8B0-0D3A91A50B55}"/>
              </a:ext>
            </a:extLst>
          </p:cNvPr>
          <p:cNvSpPr txBox="1"/>
          <p:nvPr/>
        </p:nvSpPr>
        <p:spPr>
          <a:xfrm>
            <a:off x="5940468" y="853629"/>
            <a:ext cx="6125226" cy="5940088"/>
          </a:xfrm>
          <a:prstGeom prst="rect">
            <a:avLst/>
          </a:prstGeom>
          <a:noFill/>
          <a:ln w="38100">
            <a:solidFill>
              <a:schemeClr val="accent1"/>
            </a:solidFill>
          </a:ln>
        </p:spPr>
        <p:txBody>
          <a:bodyPr wrap="square">
            <a:spAutoFit/>
          </a:bodyPr>
          <a:lstStyle/>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rPr>
              <a:t>SEARCH( ROOT, K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Temp = ROOT,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 1, Pos = 0</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w</a:t>
            </a:r>
            <a:r>
              <a:rPr lang="en-US" sz="2000" dirty="0">
                <a:effectLst/>
                <a:latin typeface="Times New Roman" panose="02020603050405020304" pitchFamily="18" charset="0"/>
                <a:ea typeface="Times New Roman" panose="02020603050405020304" pitchFamily="18" charset="0"/>
              </a:rPr>
              <a:t>hile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 COUNT(</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 and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Child[</a:t>
            </a:r>
            <a:r>
              <a:rPr lang="en-US" sz="2000" dirty="0" err="1">
                <a:effectLst/>
                <a:latin typeface="Times New Roman" panose="02020603050405020304" pitchFamily="18" charset="0"/>
                <a:ea typeface="Times New Roman" panose="02020603050405020304" pitchFamily="18" charset="0"/>
                <a:sym typeface="Wingdings" panose="05000000000000000000" pitchFamily="2" charset="2"/>
              </a:rPr>
              <a:t>i</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a:t>
            </a:r>
            <a:r>
              <a:rPr lang="en-US" sz="2000" dirty="0">
                <a:effectLst/>
                <a:latin typeface="Times New Roman" panose="02020603050405020304" pitchFamily="18" charset="0"/>
                <a:ea typeface="Times New Roman" panose="02020603050405020304" pitchFamily="18" charset="0"/>
              </a:rPr>
              <a:t>≠ NULL</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i</a:t>
            </a:r>
            <a:r>
              <a:rPr lang="en-US" sz="2000" dirty="0">
                <a:effectLst/>
                <a:latin typeface="Times New Roman" panose="02020603050405020304" pitchFamily="18" charset="0"/>
                <a:ea typeface="Times New Roman" panose="02020603050405020304" pitchFamily="18" charset="0"/>
              </a:rPr>
              <a:t>f </a:t>
            </a:r>
            <a:r>
              <a:rPr lang="en-US" sz="2000" dirty="0">
                <a:latin typeface="Times New Roman" panose="02020603050405020304" pitchFamily="18" charset="0"/>
                <a:ea typeface="Times New Roman" panose="02020603050405020304" pitchFamily="18" charset="0"/>
              </a:rPr>
              <a:t>K</a:t>
            </a:r>
            <a:r>
              <a:rPr lang="en-US" sz="2000" dirty="0">
                <a:effectLst/>
                <a:latin typeface="Times New Roman" panose="02020603050405020304" pitchFamily="18" charset="0"/>
                <a:ea typeface="Times New Roman" panose="02020603050405020304" pitchFamily="18" charset="0"/>
              </a:rPr>
              <a:t> = = Temp[</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Data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Pos = </a:t>
            </a:r>
            <a:r>
              <a:rPr lang="en-US" sz="2000" dirty="0" err="1">
                <a:effectLst/>
                <a:latin typeface="Times New Roman" panose="02020603050405020304" pitchFamily="18" charset="0"/>
                <a:ea typeface="Times New Roman" panose="02020603050405020304" pitchFamily="18" charset="0"/>
              </a:rPr>
              <a:t>i</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return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else</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if k &lt;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Data</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SEARCH(Temp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a:t>
            </a:r>
            <a:r>
              <a:rPr lang="en-US" sz="2000" dirty="0">
                <a:latin typeface="Times New Roman" panose="02020603050405020304" pitchFamily="18" charset="0"/>
                <a:ea typeface="Times New Roman" panose="02020603050405020304" pitchFamily="18" charset="0"/>
                <a:sym typeface="Wingdings" panose="05000000000000000000" pitchFamily="2" charset="2"/>
              </a:rPr>
              <a:t>C</a:t>
            </a:r>
            <a:r>
              <a:rPr lang="en-US" sz="2000" dirty="0">
                <a:effectLst/>
                <a:latin typeface="Times New Roman" panose="02020603050405020304" pitchFamily="18" charset="0"/>
                <a:ea typeface="Times New Roman" panose="02020603050405020304" pitchFamily="18" charset="0"/>
              </a:rPr>
              <a:t>hild[</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rPr>
              <a:t>K</a:t>
            </a:r>
            <a:r>
              <a:rPr lang="en-US" sz="2000" dirty="0">
                <a:effectLst/>
                <a:latin typeface="Times New Roman" panose="02020603050405020304" pitchFamily="18" charset="0"/>
                <a:ea typeface="Times New Roman" panose="02020603050405020304" pitchFamily="18" charset="0"/>
              </a:rPr>
              <a:t>)</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else</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if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COUNT(Temp)</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Par = </a:t>
            </a:r>
            <a:r>
              <a:rPr lang="en-US" sz="2000" dirty="0">
                <a:latin typeface="Times New Roman" panose="02020603050405020304" pitchFamily="18" charset="0"/>
                <a:ea typeface="Times New Roman" panose="02020603050405020304" pitchFamily="18" charset="0"/>
              </a:rPr>
              <a:t>T</a:t>
            </a:r>
            <a:r>
              <a:rPr lang="en-US" sz="2000" dirty="0">
                <a:effectLst/>
                <a:latin typeface="Times New Roman" panose="02020603050405020304" pitchFamily="18" charset="0"/>
                <a:ea typeface="Times New Roman" panose="02020603050405020304" pitchFamily="18" charset="0"/>
              </a:rPr>
              <a:t>emp</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Temp = Temp </a:t>
            </a:r>
            <a:r>
              <a:rPr lang="en-US" sz="2000" dirty="0">
                <a:effectLst/>
                <a:latin typeface="Times New Roman" panose="02020603050405020304" pitchFamily="18" charset="0"/>
                <a:ea typeface="Times New Roman" panose="02020603050405020304" pitchFamily="18" charset="0"/>
                <a:sym typeface="Wingdings" panose="05000000000000000000" pitchFamily="2" charset="2"/>
              </a:rPr>
              <a:t> C</a:t>
            </a:r>
            <a:r>
              <a:rPr lang="en-US" sz="2000" dirty="0">
                <a:effectLst/>
                <a:latin typeface="Times New Roman" panose="02020603050405020304" pitchFamily="18" charset="0"/>
                <a:ea typeface="Times New Roman" panose="02020603050405020304" pitchFamily="18" charset="0"/>
              </a:rPr>
              <a:t>hild[i+1]	                  </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e</a:t>
            </a:r>
            <a:r>
              <a:rPr lang="en-US" sz="2000" dirty="0">
                <a:effectLst/>
                <a:latin typeface="Times New Roman" panose="02020603050405020304" pitchFamily="18" charset="0"/>
                <a:ea typeface="Times New Roman" panose="02020603050405020304" pitchFamily="18" charset="0"/>
              </a:rPr>
              <a:t>lse</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 </a:t>
            </a:r>
            <a:r>
              <a:rPr lang="en-US" sz="2000" dirty="0" err="1">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 + 1</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end if</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end if</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e</a:t>
            </a:r>
            <a:r>
              <a:rPr lang="en-US" sz="2000" dirty="0">
                <a:effectLst/>
                <a:latin typeface="Times New Roman" panose="02020603050405020304" pitchFamily="18" charset="0"/>
                <a:ea typeface="Times New Roman" panose="02020603050405020304" pitchFamily="18" charset="0"/>
              </a:rPr>
              <a:t>nd if</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  e</a:t>
            </a:r>
            <a:r>
              <a:rPr lang="en-US" sz="2000" dirty="0">
                <a:effectLst/>
                <a:latin typeface="Times New Roman" panose="02020603050405020304" pitchFamily="18" charset="0"/>
                <a:ea typeface="Times New Roman" panose="02020603050405020304" pitchFamily="18" charset="0"/>
              </a:rPr>
              <a:t>nd </a:t>
            </a:r>
            <a:r>
              <a:rPr lang="en-US" sz="2000" dirty="0">
                <a:latin typeface="Times New Roman" panose="02020603050405020304" pitchFamily="18" charset="0"/>
                <a:ea typeface="Times New Roman" panose="02020603050405020304" pitchFamily="18" charset="0"/>
              </a:rPr>
              <a:t>w</a:t>
            </a:r>
            <a:r>
              <a:rPr lang="en-US" sz="2000" dirty="0">
                <a:effectLst/>
                <a:latin typeface="Times New Roman" panose="02020603050405020304" pitchFamily="18" charset="0"/>
                <a:ea typeface="Times New Roman" panose="02020603050405020304" pitchFamily="18" charset="0"/>
              </a:rPr>
              <a:t>hile</a:t>
            </a:r>
          </a:p>
        </p:txBody>
      </p:sp>
      <p:sp>
        <p:nvSpPr>
          <p:cNvPr id="7" name="Title 1">
            <a:extLst>
              <a:ext uri="{FF2B5EF4-FFF2-40B4-BE49-F238E27FC236}">
                <a16:creationId xmlns:a16="http://schemas.microsoft.com/office/drawing/2014/main" id="{1A7AB80D-111B-4EDC-8497-649DABBCDFBB}"/>
              </a:ext>
            </a:extLst>
          </p:cNvPr>
          <p:cNvSpPr txBox="1">
            <a:spLocks/>
          </p:cNvSpPr>
          <p:nvPr/>
        </p:nvSpPr>
        <p:spPr bwMode="auto">
          <a:xfrm>
            <a:off x="314460" y="-7240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SEARCH </a:t>
            </a:r>
          </a:p>
        </p:txBody>
      </p:sp>
      <p:sp>
        <p:nvSpPr>
          <p:cNvPr id="11" name="TextBox 10">
            <a:extLst>
              <a:ext uri="{FF2B5EF4-FFF2-40B4-BE49-F238E27FC236}">
                <a16:creationId xmlns:a16="http://schemas.microsoft.com/office/drawing/2014/main" id="{8A2F6088-CDEF-4540-8EF9-A842FCB8535C}"/>
              </a:ext>
            </a:extLst>
          </p:cNvPr>
          <p:cNvSpPr txBox="1"/>
          <p:nvPr/>
        </p:nvSpPr>
        <p:spPr>
          <a:xfrm>
            <a:off x="314460" y="802979"/>
            <a:ext cx="2733806" cy="338554"/>
          </a:xfrm>
          <a:prstGeom prst="rect">
            <a:avLst/>
          </a:prstGeom>
          <a:noFill/>
        </p:spPr>
        <p:txBody>
          <a:bodyPr wrap="square">
            <a:spAutoFit/>
          </a:bodyPr>
          <a:lstStyle/>
          <a:p>
            <a:pPr marL="0" marR="0" algn="just">
              <a:spcBef>
                <a:spcPts val="0"/>
              </a:spcBef>
              <a:spcAft>
                <a:spcPts val="0"/>
              </a:spcAft>
            </a:pPr>
            <a:r>
              <a:rPr lang="en-US" sz="1600" b="1" dirty="0">
                <a:effectLst/>
                <a:latin typeface="Times New Roman" panose="02020603050405020304" pitchFamily="18" charset="0"/>
                <a:ea typeface="Times New Roman" panose="02020603050405020304" pitchFamily="18" charset="0"/>
              </a:rPr>
              <a:t>SEARCH( 53, 64)</a:t>
            </a:r>
            <a:endParaRPr lang="en-US" sz="1600" dirty="0">
              <a:effectLst/>
              <a:latin typeface="Times New Roman" panose="02020603050405020304" pitchFamily="18" charset="0"/>
              <a:ea typeface="Times New Roman" panose="02020603050405020304" pitchFamily="18" charset="0"/>
            </a:endParaRPr>
          </a:p>
        </p:txBody>
      </p:sp>
      <p:cxnSp>
        <p:nvCxnSpPr>
          <p:cNvPr id="13" name="Straight Connector 12">
            <a:extLst>
              <a:ext uri="{FF2B5EF4-FFF2-40B4-BE49-F238E27FC236}">
                <a16:creationId xmlns:a16="http://schemas.microsoft.com/office/drawing/2014/main" id="{E600C0AF-2A0E-4118-9D2B-D269AF8109F1}"/>
              </a:ext>
            </a:extLst>
          </p:cNvPr>
          <p:cNvCxnSpPr/>
          <p:nvPr/>
        </p:nvCxnSpPr>
        <p:spPr>
          <a:xfrm>
            <a:off x="6828251" y="3075140"/>
            <a:ext cx="0" cy="2843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5FC882-E1B4-4454-A3BF-290CE22953C5}"/>
              </a:ext>
            </a:extLst>
          </p:cNvPr>
          <p:cNvCxnSpPr/>
          <p:nvPr/>
        </p:nvCxnSpPr>
        <p:spPr>
          <a:xfrm>
            <a:off x="6400800" y="1835709"/>
            <a:ext cx="0" cy="4325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B7087E5-3AB8-4B97-A05D-2E3B8F81BCC5}"/>
              </a:ext>
            </a:extLst>
          </p:cNvPr>
          <p:cNvCxnSpPr/>
          <p:nvPr/>
        </p:nvCxnSpPr>
        <p:spPr>
          <a:xfrm>
            <a:off x="6108526" y="1584298"/>
            <a:ext cx="0" cy="4960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C0F959-DD8F-4475-A020-9F5B29EFEE68}"/>
              </a:ext>
            </a:extLst>
          </p:cNvPr>
          <p:cNvCxnSpPr>
            <a:cxnSpLocks/>
          </p:cNvCxnSpPr>
          <p:nvPr/>
        </p:nvCxnSpPr>
        <p:spPr>
          <a:xfrm>
            <a:off x="7302674" y="3966793"/>
            <a:ext cx="0" cy="1653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B46E41-8325-4A3A-96EB-736E15A8F023}"/>
              </a:ext>
            </a:extLst>
          </p:cNvPr>
          <p:cNvCxnSpPr>
            <a:cxnSpLocks/>
          </p:cNvCxnSpPr>
          <p:nvPr/>
        </p:nvCxnSpPr>
        <p:spPr>
          <a:xfrm>
            <a:off x="2507294" y="4369713"/>
            <a:ext cx="0" cy="1653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5D3E37-68A6-42CC-B8E2-3DD82B6D60A8}"/>
              </a:ext>
            </a:extLst>
          </p:cNvPr>
          <p:cNvCxnSpPr>
            <a:cxnSpLocks/>
          </p:cNvCxnSpPr>
          <p:nvPr/>
        </p:nvCxnSpPr>
        <p:spPr>
          <a:xfrm>
            <a:off x="2258339" y="4064451"/>
            <a:ext cx="0" cy="2236141"/>
          </a:xfrm>
          <a:prstGeom prst="line">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04C8A82-EF36-4F93-B580-E8FD66E0B8D9}"/>
              </a:ext>
            </a:extLst>
          </p:cNvPr>
          <p:cNvSpPr/>
          <p:nvPr/>
        </p:nvSpPr>
        <p:spPr>
          <a:xfrm>
            <a:off x="11386683" y="6161201"/>
            <a:ext cx="441540" cy="49268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8" name="Oval 27">
            <a:extLst>
              <a:ext uri="{FF2B5EF4-FFF2-40B4-BE49-F238E27FC236}">
                <a16:creationId xmlns:a16="http://schemas.microsoft.com/office/drawing/2014/main" id="{7F771428-796E-4C11-A377-9EEE2031F401}"/>
              </a:ext>
            </a:extLst>
          </p:cNvPr>
          <p:cNvSpPr/>
          <p:nvPr/>
        </p:nvSpPr>
        <p:spPr>
          <a:xfrm>
            <a:off x="4903422" y="6161201"/>
            <a:ext cx="441540" cy="49268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2536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A4FF3-CA13-479C-91ED-6F852111B76E}"/>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1760694D-E6B5-44F7-A3B4-909AFDD7A0B6}"/>
              </a:ext>
            </a:extLst>
          </p:cNvPr>
          <p:cNvPicPr>
            <a:picLocks noChangeAspect="1"/>
          </p:cNvPicPr>
          <p:nvPr/>
        </p:nvPicPr>
        <p:blipFill>
          <a:blip r:embed="rId3"/>
          <a:stretch>
            <a:fillRect/>
          </a:stretch>
        </p:blipFill>
        <p:spPr>
          <a:xfrm>
            <a:off x="2555765" y="1343066"/>
            <a:ext cx="1571625" cy="923925"/>
          </a:xfrm>
          <a:prstGeom prst="rect">
            <a:avLst/>
          </a:prstGeom>
        </p:spPr>
      </p:pic>
      <p:pic>
        <p:nvPicPr>
          <p:cNvPr id="9" name="Picture 8">
            <a:extLst>
              <a:ext uri="{FF2B5EF4-FFF2-40B4-BE49-F238E27FC236}">
                <a16:creationId xmlns:a16="http://schemas.microsoft.com/office/drawing/2014/main" id="{0FF6336E-B4F7-412D-8213-D6632B5B323C}"/>
              </a:ext>
            </a:extLst>
          </p:cNvPr>
          <p:cNvPicPr>
            <a:picLocks noChangeAspect="1"/>
          </p:cNvPicPr>
          <p:nvPr/>
        </p:nvPicPr>
        <p:blipFill>
          <a:blip r:embed="rId4"/>
          <a:stretch>
            <a:fillRect/>
          </a:stretch>
        </p:blipFill>
        <p:spPr>
          <a:xfrm>
            <a:off x="4801903" y="814192"/>
            <a:ext cx="6972300" cy="1611510"/>
          </a:xfrm>
          <a:prstGeom prst="rect">
            <a:avLst/>
          </a:prstGeom>
        </p:spPr>
      </p:pic>
      <p:pic>
        <p:nvPicPr>
          <p:cNvPr id="11" name="Picture 10">
            <a:extLst>
              <a:ext uri="{FF2B5EF4-FFF2-40B4-BE49-F238E27FC236}">
                <a16:creationId xmlns:a16="http://schemas.microsoft.com/office/drawing/2014/main" id="{F40BAFA0-9BF6-434C-BF4C-EB8355B763C3}"/>
              </a:ext>
            </a:extLst>
          </p:cNvPr>
          <p:cNvPicPr>
            <a:picLocks noChangeAspect="1"/>
          </p:cNvPicPr>
          <p:nvPr/>
        </p:nvPicPr>
        <p:blipFill>
          <a:blip r:embed="rId5"/>
          <a:stretch>
            <a:fillRect/>
          </a:stretch>
        </p:blipFill>
        <p:spPr>
          <a:xfrm>
            <a:off x="225266" y="2661831"/>
            <a:ext cx="2933700" cy="1876425"/>
          </a:xfrm>
          <a:prstGeom prst="rect">
            <a:avLst/>
          </a:prstGeom>
        </p:spPr>
      </p:pic>
      <p:pic>
        <p:nvPicPr>
          <p:cNvPr id="13" name="Picture 12">
            <a:extLst>
              <a:ext uri="{FF2B5EF4-FFF2-40B4-BE49-F238E27FC236}">
                <a16:creationId xmlns:a16="http://schemas.microsoft.com/office/drawing/2014/main" id="{DA163499-68E6-4A04-A160-E7D53F7FEE1C}"/>
              </a:ext>
            </a:extLst>
          </p:cNvPr>
          <p:cNvPicPr>
            <a:picLocks noChangeAspect="1"/>
          </p:cNvPicPr>
          <p:nvPr/>
        </p:nvPicPr>
        <p:blipFill>
          <a:blip r:embed="rId6"/>
          <a:stretch>
            <a:fillRect/>
          </a:stretch>
        </p:blipFill>
        <p:spPr>
          <a:xfrm>
            <a:off x="3720949" y="2817243"/>
            <a:ext cx="8245786" cy="1611510"/>
          </a:xfrm>
          <a:prstGeom prst="rect">
            <a:avLst/>
          </a:prstGeom>
        </p:spPr>
      </p:pic>
      <p:pic>
        <p:nvPicPr>
          <p:cNvPr id="15" name="Picture 14">
            <a:extLst>
              <a:ext uri="{FF2B5EF4-FFF2-40B4-BE49-F238E27FC236}">
                <a16:creationId xmlns:a16="http://schemas.microsoft.com/office/drawing/2014/main" id="{A084AAF1-CEBA-4F63-B732-1686AFD98722}"/>
              </a:ext>
            </a:extLst>
          </p:cNvPr>
          <p:cNvPicPr>
            <a:picLocks noChangeAspect="1"/>
          </p:cNvPicPr>
          <p:nvPr/>
        </p:nvPicPr>
        <p:blipFill>
          <a:blip r:embed="rId7"/>
          <a:stretch>
            <a:fillRect/>
          </a:stretch>
        </p:blipFill>
        <p:spPr>
          <a:xfrm>
            <a:off x="188470" y="4751303"/>
            <a:ext cx="3952875" cy="1733550"/>
          </a:xfrm>
          <a:prstGeom prst="rect">
            <a:avLst/>
          </a:prstGeom>
        </p:spPr>
      </p:pic>
      <p:pic>
        <p:nvPicPr>
          <p:cNvPr id="17" name="Picture 16">
            <a:extLst>
              <a:ext uri="{FF2B5EF4-FFF2-40B4-BE49-F238E27FC236}">
                <a16:creationId xmlns:a16="http://schemas.microsoft.com/office/drawing/2014/main" id="{2CE80CE9-A324-4192-BB73-9ACC8D69D889}"/>
              </a:ext>
            </a:extLst>
          </p:cNvPr>
          <p:cNvPicPr>
            <a:picLocks noChangeAspect="1"/>
          </p:cNvPicPr>
          <p:nvPr/>
        </p:nvPicPr>
        <p:blipFill>
          <a:blip r:embed="rId8"/>
          <a:stretch>
            <a:fillRect/>
          </a:stretch>
        </p:blipFill>
        <p:spPr>
          <a:xfrm>
            <a:off x="4227532" y="4492738"/>
            <a:ext cx="7961141" cy="2250680"/>
          </a:xfrm>
          <a:prstGeom prst="rect">
            <a:avLst/>
          </a:prstGeom>
        </p:spPr>
      </p:pic>
      <p:sp>
        <p:nvSpPr>
          <p:cNvPr id="2" name="TextBox 1">
            <a:extLst>
              <a:ext uri="{FF2B5EF4-FFF2-40B4-BE49-F238E27FC236}">
                <a16:creationId xmlns:a16="http://schemas.microsoft.com/office/drawing/2014/main" id="{EB818532-7D25-46F2-BC5D-E975A82199C6}"/>
              </a:ext>
            </a:extLst>
          </p:cNvPr>
          <p:cNvSpPr txBox="1"/>
          <p:nvPr/>
        </p:nvSpPr>
        <p:spPr>
          <a:xfrm>
            <a:off x="1374007" y="839271"/>
            <a:ext cx="3569918" cy="400110"/>
          </a:xfrm>
          <a:prstGeom prst="rect">
            <a:avLst/>
          </a:prstGeom>
          <a:noFill/>
        </p:spPr>
        <p:txBody>
          <a:bodyPr wrap="square" rtlCol="0">
            <a:spAutoFit/>
          </a:bodyPr>
          <a:lstStyle/>
          <a:p>
            <a:r>
              <a:rPr lang="en-US" sz="2000" dirty="0"/>
              <a:t>Insert elements from 1 to 7</a:t>
            </a:r>
          </a:p>
        </p:txBody>
      </p:sp>
      <p:pic>
        <p:nvPicPr>
          <p:cNvPr id="6" name="Picture 5">
            <a:extLst>
              <a:ext uri="{FF2B5EF4-FFF2-40B4-BE49-F238E27FC236}">
                <a16:creationId xmlns:a16="http://schemas.microsoft.com/office/drawing/2014/main" id="{4551301F-B9EF-4FE5-A7E1-0411856316A5}"/>
              </a:ext>
            </a:extLst>
          </p:cNvPr>
          <p:cNvPicPr>
            <a:picLocks noChangeAspect="1"/>
          </p:cNvPicPr>
          <p:nvPr/>
        </p:nvPicPr>
        <p:blipFill>
          <a:blip r:embed="rId9"/>
          <a:stretch>
            <a:fillRect/>
          </a:stretch>
        </p:blipFill>
        <p:spPr>
          <a:xfrm>
            <a:off x="1292066" y="1480116"/>
            <a:ext cx="800100" cy="704850"/>
          </a:xfrm>
          <a:prstGeom prst="rect">
            <a:avLst/>
          </a:prstGeom>
        </p:spPr>
      </p:pic>
    </p:spTree>
    <p:extLst>
      <p:ext uri="{BB962C8B-B14F-4D97-AF65-F5344CB8AC3E}">
        <p14:creationId xmlns:p14="http://schemas.microsoft.com/office/powerpoint/2010/main" val="354337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3F75BF-5770-42E4-A0D4-6A09E6985E17}"/>
              </a:ext>
            </a:extLst>
          </p:cNvPr>
          <p:cNvPicPr>
            <a:picLocks noChangeAspect="1"/>
          </p:cNvPicPr>
          <p:nvPr/>
        </p:nvPicPr>
        <p:blipFill>
          <a:blip r:embed="rId2"/>
          <a:stretch>
            <a:fillRect/>
          </a:stretch>
        </p:blipFill>
        <p:spPr>
          <a:xfrm>
            <a:off x="1624012" y="2019300"/>
            <a:ext cx="8943975" cy="2819400"/>
          </a:xfrm>
          <a:prstGeom prst="rect">
            <a:avLst/>
          </a:prstGeom>
        </p:spPr>
      </p:pic>
      <p:sp>
        <p:nvSpPr>
          <p:cNvPr id="7" name="Title 1">
            <a:extLst>
              <a:ext uri="{FF2B5EF4-FFF2-40B4-BE49-F238E27FC236}">
                <a16:creationId xmlns:a16="http://schemas.microsoft.com/office/drawing/2014/main" id="{CC0A9513-9448-4140-AC56-BCAB0E0076C7}"/>
              </a:ext>
            </a:extLst>
          </p:cNvPr>
          <p:cNvSpPr txBox="1">
            <a:spLocks/>
          </p:cNvSpPr>
          <p:nvPr/>
        </p:nvSpPr>
        <p:spPr bwMode="auto">
          <a:xfrm>
            <a:off x="1208880" y="316416"/>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spTree>
    <p:extLst>
      <p:ext uri="{BB962C8B-B14F-4D97-AF65-F5344CB8AC3E}">
        <p14:creationId xmlns:p14="http://schemas.microsoft.com/office/powerpoint/2010/main" val="211151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3">
            <a:extLst>
              <a:ext uri="{FF2B5EF4-FFF2-40B4-BE49-F238E27FC236}">
                <a16:creationId xmlns:a16="http://schemas.microsoft.com/office/drawing/2014/main" id="{4123C9C4-778A-4A55-A900-C06F1A6962FB}"/>
              </a:ext>
            </a:extLst>
          </p:cNvPr>
          <p:cNvGrpSpPr>
            <a:grpSpLocks/>
          </p:cNvGrpSpPr>
          <p:nvPr/>
        </p:nvGrpSpPr>
        <p:grpSpPr bwMode="auto">
          <a:xfrm>
            <a:off x="5229225" y="1038225"/>
            <a:ext cx="3767138" cy="965200"/>
            <a:chOff x="0" y="23303"/>
            <a:chExt cx="5643601" cy="1271205"/>
          </a:xfrm>
        </p:grpSpPr>
        <p:sp>
          <p:nvSpPr>
            <p:cNvPr id="22" name="Rectangle: Rounded Corners 21">
              <a:extLst>
                <a:ext uri="{FF2B5EF4-FFF2-40B4-BE49-F238E27FC236}">
                  <a16:creationId xmlns:a16="http://schemas.microsoft.com/office/drawing/2014/main" id="{704A8B47-A5D9-4D22-8FAE-03E1CCB44DC9}"/>
                </a:ext>
              </a:extLst>
            </p:cNvPr>
            <p:cNvSpPr/>
            <p:nvPr/>
          </p:nvSpPr>
          <p:spPr>
            <a:xfrm>
              <a:off x="0" y="23303"/>
              <a:ext cx="5643601" cy="127120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257CC7CB-87EA-4A8B-B492-DD12E3788B16}"/>
                </a:ext>
              </a:extLst>
            </p:cNvPr>
            <p:cNvSpPr txBox="1"/>
            <p:nvPr/>
          </p:nvSpPr>
          <p:spPr>
            <a:xfrm>
              <a:off x="61835" y="86027"/>
              <a:ext cx="5519932" cy="1145757"/>
            </a:xfrm>
            <a:prstGeom prst="rect">
              <a:avLst/>
            </a:prstGeom>
          </p:spPr>
          <p:style>
            <a:lnRef idx="0">
              <a:scrgbClr r="0" g="0" b="0"/>
            </a:lnRef>
            <a:fillRef idx="0">
              <a:scrgbClr r="0" g="0" b="0"/>
            </a:fillRef>
            <a:effectRef idx="0">
              <a:scrgbClr r="0" g="0" b="0"/>
            </a:effectRef>
            <a:fontRef idx="minor">
              <a:schemeClr val="lt1"/>
            </a:fontRef>
          </p:style>
          <p:txBody>
            <a:bodyPr lIns="201930" tIns="201930" rIns="201930" bIns="201930" spcCol="1270" anchor="ctr"/>
            <a:lstStyle/>
            <a:p>
              <a:pPr defTabSz="2355850" eaLnBrk="1" fontAlgn="auto" hangingPunct="1">
                <a:lnSpc>
                  <a:spcPct val="90000"/>
                </a:lnSpc>
                <a:spcAft>
                  <a:spcPct val="35000"/>
                </a:spcAft>
                <a:defRPr/>
              </a:pPr>
              <a:r>
                <a:rPr lang="en-GB" sz="5300" dirty="0"/>
                <a:t>Trees</a:t>
              </a:r>
              <a:endParaRPr lang="en-US" sz="5300" dirty="0"/>
            </a:p>
          </p:txBody>
        </p:sp>
      </p:grpSp>
      <p:grpSp>
        <p:nvGrpSpPr>
          <p:cNvPr id="6147" name="Group 27">
            <a:extLst>
              <a:ext uri="{FF2B5EF4-FFF2-40B4-BE49-F238E27FC236}">
                <a16:creationId xmlns:a16="http://schemas.microsoft.com/office/drawing/2014/main" id="{0064CEC7-F67B-4413-8279-31BF65D5DC28}"/>
              </a:ext>
            </a:extLst>
          </p:cNvPr>
          <p:cNvGrpSpPr>
            <a:grpSpLocks/>
          </p:cNvGrpSpPr>
          <p:nvPr/>
        </p:nvGrpSpPr>
        <p:grpSpPr bwMode="auto">
          <a:xfrm>
            <a:off x="5291138" y="2316163"/>
            <a:ext cx="3705225" cy="1270000"/>
            <a:chOff x="0" y="1447148"/>
            <a:chExt cx="5643601" cy="1271205"/>
          </a:xfrm>
        </p:grpSpPr>
        <p:sp>
          <p:nvSpPr>
            <p:cNvPr id="26" name="Rectangle: Rounded Corners 25">
              <a:extLst>
                <a:ext uri="{FF2B5EF4-FFF2-40B4-BE49-F238E27FC236}">
                  <a16:creationId xmlns:a16="http://schemas.microsoft.com/office/drawing/2014/main" id="{5E6261F6-151C-4B56-8F29-E2C7570AE227}"/>
                </a:ext>
              </a:extLst>
            </p:cNvPr>
            <p:cNvSpPr/>
            <p:nvPr/>
          </p:nvSpPr>
          <p:spPr>
            <a:xfrm>
              <a:off x="0" y="1447148"/>
              <a:ext cx="5643601" cy="1271205"/>
            </a:xfrm>
            <a:prstGeom prst="roundRect">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27" name="Rectangle: Rounded Corners 6">
              <a:extLst>
                <a:ext uri="{FF2B5EF4-FFF2-40B4-BE49-F238E27FC236}">
                  <a16:creationId xmlns:a16="http://schemas.microsoft.com/office/drawing/2014/main" id="{38551BB3-804B-4966-9268-834AF8FF52DC}"/>
                </a:ext>
              </a:extLst>
            </p:cNvPr>
            <p:cNvSpPr txBox="1"/>
            <p:nvPr/>
          </p:nvSpPr>
          <p:spPr>
            <a:xfrm>
              <a:off x="62868" y="1599693"/>
              <a:ext cx="5517865" cy="939102"/>
            </a:xfrm>
            <a:prstGeom prst="rect">
              <a:avLst/>
            </a:prstGeom>
          </p:spPr>
          <p:style>
            <a:lnRef idx="0">
              <a:scrgbClr r="0" g="0" b="0"/>
            </a:lnRef>
            <a:fillRef idx="0">
              <a:scrgbClr r="0" g="0" b="0"/>
            </a:fillRef>
            <a:effectRef idx="0">
              <a:scrgbClr r="0" g="0" b="0"/>
            </a:effectRef>
            <a:fontRef idx="minor">
              <a:schemeClr val="lt1"/>
            </a:fontRef>
          </p:style>
          <p:txBody>
            <a:bodyPr lIns="201930" tIns="201930" rIns="201930" bIns="201930" spcCol="1270" anchor="ctr"/>
            <a:lstStyle/>
            <a:p>
              <a:pPr defTabSz="2355850" eaLnBrk="1" fontAlgn="auto" hangingPunct="1">
                <a:lnSpc>
                  <a:spcPct val="90000"/>
                </a:lnSpc>
                <a:spcAft>
                  <a:spcPct val="35000"/>
                </a:spcAft>
                <a:defRPr/>
              </a:pPr>
              <a:r>
                <a:rPr lang="en-GB" sz="5300" dirty="0"/>
                <a:t>Graphs</a:t>
              </a:r>
              <a:endParaRPr lang="en-US" sz="5300" dirty="0"/>
            </a:p>
          </p:txBody>
        </p:sp>
      </p:grpSp>
      <p:grpSp>
        <p:nvGrpSpPr>
          <p:cNvPr id="6148" name="Group 31">
            <a:extLst>
              <a:ext uri="{FF2B5EF4-FFF2-40B4-BE49-F238E27FC236}">
                <a16:creationId xmlns:a16="http://schemas.microsoft.com/office/drawing/2014/main" id="{051480C9-8F9A-4256-A59D-9DC692D1FC7A}"/>
              </a:ext>
            </a:extLst>
          </p:cNvPr>
          <p:cNvGrpSpPr>
            <a:grpSpLocks/>
          </p:cNvGrpSpPr>
          <p:nvPr/>
        </p:nvGrpSpPr>
        <p:grpSpPr bwMode="auto">
          <a:xfrm>
            <a:off x="5270500" y="3898900"/>
            <a:ext cx="3767138" cy="965200"/>
            <a:chOff x="0" y="2870993"/>
            <a:chExt cx="5643601" cy="1271205"/>
          </a:xfrm>
        </p:grpSpPr>
        <p:sp>
          <p:nvSpPr>
            <p:cNvPr id="30" name="Rectangle: Rounded Corners 29">
              <a:extLst>
                <a:ext uri="{FF2B5EF4-FFF2-40B4-BE49-F238E27FC236}">
                  <a16:creationId xmlns:a16="http://schemas.microsoft.com/office/drawing/2014/main" id="{941D021A-8A6E-4F91-B7B5-2479FC2ADB9F}"/>
                </a:ext>
              </a:extLst>
            </p:cNvPr>
            <p:cNvSpPr/>
            <p:nvPr/>
          </p:nvSpPr>
          <p:spPr>
            <a:xfrm>
              <a:off x="0" y="2870993"/>
              <a:ext cx="5643601" cy="1271205"/>
            </a:xfrm>
            <a:prstGeom prst="roundRect">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31" name="Rectangle: Rounded Corners 8">
              <a:extLst>
                <a:ext uri="{FF2B5EF4-FFF2-40B4-BE49-F238E27FC236}">
                  <a16:creationId xmlns:a16="http://schemas.microsoft.com/office/drawing/2014/main" id="{2F895A22-544E-43ED-A36A-1C2611DBBF9B}"/>
                </a:ext>
              </a:extLst>
            </p:cNvPr>
            <p:cNvSpPr txBox="1"/>
            <p:nvPr/>
          </p:nvSpPr>
          <p:spPr>
            <a:xfrm>
              <a:off x="61835" y="2933717"/>
              <a:ext cx="5519932" cy="1145757"/>
            </a:xfrm>
            <a:prstGeom prst="rect">
              <a:avLst/>
            </a:prstGeom>
          </p:spPr>
          <p:style>
            <a:lnRef idx="0">
              <a:scrgbClr r="0" g="0" b="0"/>
            </a:lnRef>
            <a:fillRef idx="0">
              <a:scrgbClr r="0" g="0" b="0"/>
            </a:fillRef>
            <a:effectRef idx="0">
              <a:scrgbClr r="0" g="0" b="0"/>
            </a:effectRef>
            <a:fontRef idx="minor">
              <a:schemeClr val="lt1"/>
            </a:fontRef>
          </p:style>
          <p:txBody>
            <a:bodyPr lIns="201930" tIns="201930" rIns="201930" bIns="201930" spcCol="1270" anchor="ctr"/>
            <a:lstStyle/>
            <a:p>
              <a:pPr defTabSz="2355850" eaLnBrk="1" fontAlgn="auto" hangingPunct="1">
                <a:lnSpc>
                  <a:spcPct val="90000"/>
                </a:lnSpc>
                <a:spcAft>
                  <a:spcPct val="35000"/>
                </a:spcAft>
                <a:defRPr/>
              </a:pPr>
              <a:r>
                <a:rPr lang="en-GB" sz="5300" dirty="0"/>
                <a:t>Sets</a:t>
              </a:r>
              <a:endParaRPr lang="en-US" sz="5300" dirty="0"/>
            </a:p>
          </p:txBody>
        </p:sp>
      </p:grpSp>
      <p:grpSp>
        <p:nvGrpSpPr>
          <p:cNvPr id="6149" name="Group 35">
            <a:extLst>
              <a:ext uri="{FF2B5EF4-FFF2-40B4-BE49-F238E27FC236}">
                <a16:creationId xmlns:a16="http://schemas.microsoft.com/office/drawing/2014/main" id="{DCEA4C98-FD1C-43EC-98CF-20637D3AA6A6}"/>
              </a:ext>
            </a:extLst>
          </p:cNvPr>
          <p:cNvGrpSpPr>
            <a:grpSpLocks/>
          </p:cNvGrpSpPr>
          <p:nvPr/>
        </p:nvGrpSpPr>
        <p:grpSpPr bwMode="auto">
          <a:xfrm>
            <a:off x="5270500" y="5176838"/>
            <a:ext cx="3829050" cy="965200"/>
            <a:chOff x="0" y="4294838"/>
            <a:chExt cx="5643601" cy="1271205"/>
          </a:xfrm>
        </p:grpSpPr>
        <p:sp>
          <p:nvSpPr>
            <p:cNvPr id="34" name="Rectangle: Rounded Corners 33">
              <a:extLst>
                <a:ext uri="{FF2B5EF4-FFF2-40B4-BE49-F238E27FC236}">
                  <a16:creationId xmlns:a16="http://schemas.microsoft.com/office/drawing/2014/main" id="{C3A1DD34-543E-4C08-BE5C-541F78F3A422}"/>
                </a:ext>
              </a:extLst>
            </p:cNvPr>
            <p:cNvSpPr/>
            <p:nvPr/>
          </p:nvSpPr>
          <p:spPr>
            <a:xfrm>
              <a:off x="0" y="4294838"/>
              <a:ext cx="5643601" cy="1271205"/>
            </a:xfrm>
            <a:prstGeom prst="roundRect">
              <a:avLst/>
            </a:pr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sp>
        <p:sp>
          <p:nvSpPr>
            <p:cNvPr id="35" name="Rectangle: Rounded Corners 10">
              <a:extLst>
                <a:ext uri="{FF2B5EF4-FFF2-40B4-BE49-F238E27FC236}">
                  <a16:creationId xmlns:a16="http://schemas.microsoft.com/office/drawing/2014/main" id="{47DDC0B6-7253-4D86-A74E-0118A8BA1871}"/>
                </a:ext>
              </a:extLst>
            </p:cNvPr>
            <p:cNvSpPr txBox="1"/>
            <p:nvPr/>
          </p:nvSpPr>
          <p:spPr>
            <a:xfrm>
              <a:off x="63175" y="4357562"/>
              <a:ext cx="5517252" cy="1145757"/>
            </a:xfrm>
            <a:prstGeom prst="rect">
              <a:avLst/>
            </a:prstGeom>
          </p:spPr>
          <p:style>
            <a:lnRef idx="0">
              <a:scrgbClr r="0" g="0" b="0"/>
            </a:lnRef>
            <a:fillRef idx="0">
              <a:scrgbClr r="0" g="0" b="0"/>
            </a:fillRef>
            <a:effectRef idx="0">
              <a:scrgbClr r="0" g="0" b="0"/>
            </a:effectRef>
            <a:fontRef idx="minor">
              <a:schemeClr val="lt1"/>
            </a:fontRef>
          </p:style>
          <p:txBody>
            <a:bodyPr lIns="201930" tIns="201930" rIns="201930" bIns="201930" spcCol="1270" anchor="ctr"/>
            <a:lstStyle/>
            <a:p>
              <a:pPr defTabSz="2355850" eaLnBrk="1" fontAlgn="auto" hangingPunct="1">
                <a:lnSpc>
                  <a:spcPct val="90000"/>
                </a:lnSpc>
                <a:spcAft>
                  <a:spcPct val="35000"/>
                </a:spcAft>
                <a:defRPr/>
              </a:pPr>
              <a:r>
                <a:rPr lang="en-GB" sz="5300" dirty="0"/>
                <a:t>Tables</a:t>
              </a:r>
              <a:endParaRPr lang="en-US" sz="5300" dirty="0"/>
            </a:p>
          </p:txBody>
        </p:sp>
      </p:grpSp>
      <p:sp>
        <p:nvSpPr>
          <p:cNvPr id="6150" name="Rectangle 13">
            <a:extLst>
              <a:ext uri="{FF2B5EF4-FFF2-40B4-BE49-F238E27FC236}">
                <a16:creationId xmlns:a16="http://schemas.microsoft.com/office/drawing/2014/main" id="{BBC3051C-DA9F-4DE4-B4C1-70E7035373D7}"/>
              </a:ext>
            </a:extLst>
          </p:cNvPr>
          <p:cNvSpPr>
            <a:spLocks noChangeArrowheads="1"/>
          </p:cNvSpPr>
          <p:nvPr/>
        </p:nvSpPr>
        <p:spPr bwMode="auto">
          <a:xfrm>
            <a:off x="1149350" y="2520950"/>
            <a:ext cx="3644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4000">
                <a:latin typeface="Arial" panose="020B0604020202020204" pitchFamily="34" charset="0"/>
              </a:rPr>
              <a:t>Non Linear Data structures</a:t>
            </a:r>
            <a:endParaRPr lang="en-US" altLang="en-US" sz="400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711703-70DC-48D3-8BC6-EDA568AAB0D1}"/>
              </a:ext>
            </a:extLst>
          </p:cNvPr>
          <p:cNvSpPr txBox="1">
            <a:spLocks/>
          </p:cNvSpPr>
          <p:nvPr/>
        </p:nvSpPr>
        <p:spPr bwMode="auto">
          <a:xfrm>
            <a:off x="1208881" y="13372"/>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graphicFrame>
        <p:nvGraphicFramePr>
          <p:cNvPr id="9" name="Table 9">
            <a:extLst>
              <a:ext uri="{FF2B5EF4-FFF2-40B4-BE49-F238E27FC236}">
                <a16:creationId xmlns:a16="http://schemas.microsoft.com/office/drawing/2014/main" id="{DDAFF364-0D1E-46AD-A5CC-06678CD3A08A}"/>
              </a:ext>
            </a:extLst>
          </p:cNvPr>
          <p:cNvGraphicFramePr>
            <a:graphicFrameLocks noGrp="1"/>
          </p:cNvGraphicFramePr>
          <p:nvPr>
            <p:extLst>
              <p:ext uri="{D42A27DB-BD31-4B8C-83A1-F6EECF244321}">
                <p14:modId xmlns:p14="http://schemas.microsoft.com/office/powerpoint/2010/main" val="2697239594"/>
              </p:ext>
            </p:extLst>
          </p:nvPr>
        </p:nvGraphicFramePr>
        <p:xfrm>
          <a:off x="341320" y="2060348"/>
          <a:ext cx="927652" cy="457200"/>
        </p:xfrm>
        <a:graphic>
          <a:graphicData uri="http://schemas.openxmlformats.org/drawingml/2006/table">
            <a:tbl>
              <a:tblPr firstRow="1" bandRow="1">
                <a:tableStyleId>{5C22544A-7EE6-4342-B048-85BDC9FD1C3A}</a:tableStyleId>
              </a:tblPr>
              <a:tblGrid>
                <a:gridCol w="927652">
                  <a:extLst>
                    <a:ext uri="{9D8B030D-6E8A-4147-A177-3AD203B41FA5}">
                      <a16:colId xmlns:a16="http://schemas.microsoft.com/office/drawing/2014/main" val="2019049044"/>
                    </a:ext>
                  </a:extLst>
                </a:gridCol>
              </a:tblGrid>
              <a:tr h="370840">
                <a:tc>
                  <a:txBody>
                    <a:bodyPr/>
                    <a:lstStyle/>
                    <a:p>
                      <a:pPr algn="ctr"/>
                      <a:r>
                        <a:rPr lang="en-US" sz="2400" b="0" dirty="0">
                          <a:ln>
                            <a:noFill/>
                          </a:ln>
                          <a:solidFill>
                            <a:schemeClr val="tx1"/>
                          </a:solidFill>
                          <a:effectLst/>
                          <a:latin typeface="Arial" panose="020B0604020202020204" pitchFamily="34" charset="0"/>
                          <a:cs typeface="Arial" panose="020B0604020202020204" pitchFamily="34" charset="0"/>
                        </a:rPr>
                        <a:t>A</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469477577"/>
                  </a:ext>
                </a:extLst>
              </a:tr>
            </a:tbl>
          </a:graphicData>
        </a:graphic>
      </p:graphicFrame>
      <p:graphicFrame>
        <p:nvGraphicFramePr>
          <p:cNvPr id="11" name="Table 9">
            <a:extLst>
              <a:ext uri="{FF2B5EF4-FFF2-40B4-BE49-F238E27FC236}">
                <a16:creationId xmlns:a16="http://schemas.microsoft.com/office/drawing/2014/main" id="{710262B8-794D-4169-BF68-5DE243B73FB8}"/>
              </a:ext>
            </a:extLst>
          </p:cNvPr>
          <p:cNvGraphicFramePr>
            <a:graphicFrameLocks noGrp="1"/>
          </p:cNvGraphicFramePr>
          <p:nvPr>
            <p:extLst>
              <p:ext uri="{D42A27DB-BD31-4B8C-83A1-F6EECF244321}">
                <p14:modId xmlns:p14="http://schemas.microsoft.com/office/powerpoint/2010/main" val="1809319417"/>
              </p:ext>
            </p:extLst>
          </p:nvPr>
        </p:nvGraphicFramePr>
        <p:xfrm>
          <a:off x="1749296" y="2053722"/>
          <a:ext cx="1510742" cy="463826"/>
        </p:xfrm>
        <a:graphic>
          <a:graphicData uri="http://schemas.openxmlformats.org/drawingml/2006/table">
            <a:tbl>
              <a:tblPr firstRow="1" bandRow="1">
                <a:tableStyleId>{5C22544A-7EE6-4342-B048-85BDC9FD1C3A}</a:tableStyleId>
              </a:tblPr>
              <a:tblGrid>
                <a:gridCol w="755371">
                  <a:extLst>
                    <a:ext uri="{9D8B030D-6E8A-4147-A177-3AD203B41FA5}">
                      <a16:colId xmlns:a16="http://schemas.microsoft.com/office/drawing/2014/main" val="2019049044"/>
                    </a:ext>
                  </a:extLst>
                </a:gridCol>
                <a:gridCol w="755371">
                  <a:extLst>
                    <a:ext uri="{9D8B030D-6E8A-4147-A177-3AD203B41FA5}">
                      <a16:colId xmlns:a16="http://schemas.microsoft.com/office/drawing/2014/main" val="3632848507"/>
                    </a:ext>
                  </a:extLst>
                </a:gridCol>
              </a:tblGrid>
              <a:tr h="463826">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A</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469477577"/>
                  </a:ext>
                </a:extLst>
              </a:tr>
            </a:tbl>
          </a:graphicData>
        </a:graphic>
      </p:graphicFrame>
      <p:graphicFrame>
        <p:nvGraphicFramePr>
          <p:cNvPr id="14" name="Table 9">
            <a:extLst>
              <a:ext uri="{FF2B5EF4-FFF2-40B4-BE49-F238E27FC236}">
                <a16:creationId xmlns:a16="http://schemas.microsoft.com/office/drawing/2014/main" id="{F6DD83AD-0D13-4A59-AB68-531578778434}"/>
              </a:ext>
            </a:extLst>
          </p:cNvPr>
          <p:cNvGraphicFramePr>
            <a:graphicFrameLocks noGrp="1"/>
          </p:cNvGraphicFramePr>
          <p:nvPr>
            <p:extLst>
              <p:ext uri="{D42A27DB-BD31-4B8C-83A1-F6EECF244321}">
                <p14:modId xmlns:p14="http://schemas.microsoft.com/office/powerpoint/2010/main" val="1790482764"/>
              </p:ext>
            </p:extLst>
          </p:nvPr>
        </p:nvGraphicFramePr>
        <p:xfrm>
          <a:off x="3701066" y="2063229"/>
          <a:ext cx="1855305" cy="463826"/>
        </p:xfrm>
        <a:graphic>
          <a:graphicData uri="http://schemas.openxmlformats.org/drawingml/2006/table">
            <a:tbl>
              <a:tblPr firstRow="1" bandRow="1">
                <a:tableStyleId>{5C22544A-7EE6-4342-B048-85BDC9FD1C3A}</a:tableStyleId>
              </a:tblPr>
              <a:tblGrid>
                <a:gridCol w="618435">
                  <a:extLst>
                    <a:ext uri="{9D8B030D-6E8A-4147-A177-3AD203B41FA5}">
                      <a16:colId xmlns:a16="http://schemas.microsoft.com/office/drawing/2014/main" val="2019049044"/>
                    </a:ext>
                  </a:extLst>
                </a:gridCol>
                <a:gridCol w="618435">
                  <a:extLst>
                    <a:ext uri="{9D8B030D-6E8A-4147-A177-3AD203B41FA5}">
                      <a16:colId xmlns:a16="http://schemas.microsoft.com/office/drawing/2014/main" val="3632848507"/>
                    </a:ext>
                  </a:extLst>
                </a:gridCol>
                <a:gridCol w="618435">
                  <a:extLst>
                    <a:ext uri="{9D8B030D-6E8A-4147-A177-3AD203B41FA5}">
                      <a16:colId xmlns:a16="http://schemas.microsoft.com/office/drawing/2014/main" val="3849498063"/>
                    </a:ext>
                  </a:extLst>
                </a:gridCol>
              </a:tblGrid>
              <a:tr h="463826">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A</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F</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469477577"/>
                  </a:ext>
                </a:extLst>
              </a:tr>
            </a:tbl>
          </a:graphicData>
        </a:graphic>
      </p:graphicFrame>
      <p:graphicFrame>
        <p:nvGraphicFramePr>
          <p:cNvPr id="16" name="Table 9">
            <a:extLst>
              <a:ext uri="{FF2B5EF4-FFF2-40B4-BE49-F238E27FC236}">
                <a16:creationId xmlns:a16="http://schemas.microsoft.com/office/drawing/2014/main" id="{DAFAE00F-EE7F-41D9-B9CE-B8ED4F2E04ED}"/>
              </a:ext>
            </a:extLst>
          </p:cNvPr>
          <p:cNvGraphicFramePr>
            <a:graphicFrameLocks noGrp="1"/>
          </p:cNvGraphicFramePr>
          <p:nvPr>
            <p:extLst>
              <p:ext uri="{D42A27DB-BD31-4B8C-83A1-F6EECF244321}">
                <p14:modId xmlns:p14="http://schemas.microsoft.com/office/powerpoint/2010/main" val="1124765083"/>
              </p:ext>
            </p:extLst>
          </p:nvPr>
        </p:nvGraphicFramePr>
        <p:xfrm>
          <a:off x="6022043" y="2050141"/>
          <a:ext cx="2343556" cy="476914"/>
        </p:xfrm>
        <a:graphic>
          <a:graphicData uri="http://schemas.openxmlformats.org/drawingml/2006/table">
            <a:tbl>
              <a:tblPr firstRow="1" bandRow="1">
                <a:tableStyleId>{5C22544A-7EE6-4342-B048-85BDC9FD1C3A}</a:tableStyleId>
              </a:tblPr>
              <a:tblGrid>
                <a:gridCol w="585889">
                  <a:extLst>
                    <a:ext uri="{9D8B030D-6E8A-4147-A177-3AD203B41FA5}">
                      <a16:colId xmlns:a16="http://schemas.microsoft.com/office/drawing/2014/main" val="2019049044"/>
                    </a:ext>
                  </a:extLst>
                </a:gridCol>
                <a:gridCol w="585889">
                  <a:extLst>
                    <a:ext uri="{9D8B030D-6E8A-4147-A177-3AD203B41FA5}">
                      <a16:colId xmlns:a16="http://schemas.microsoft.com/office/drawing/2014/main" val="3632848507"/>
                    </a:ext>
                  </a:extLst>
                </a:gridCol>
                <a:gridCol w="585889">
                  <a:extLst>
                    <a:ext uri="{9D8B030D-6E8A-4147-A177-3AD203B41FA5}">
                      <a16:colId xmlns:a16="http://schemas.microsoft.com/office/drawing/2014/main" val="3849498063"/>
                    </a:ext>
                  </a:extLst>
                </a:gridCol>
                <a:gridCol w="585889">
                  <a:extLst>
                    <a:ext uri="{9D8B030D-6E8A-4147-A177-3AD203B41FA5}">
                      <a16:colId xmlns:a16="http://schemas.microsoft.com/office/drawing/2014/main" val="1097364610"/>
                    </a:ext>
                  </a:extLst>
                </a:gridCol>
              </a:tblGrid>
              <a:tr h="476914">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A</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B</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F</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469477577"/>
                  </a:ext>
                </a:extLst>
              </a:tr>
            </a:tbl>
          </a:graphicData>
        </a:graphic>
      </p:graphicFrame>
      <p:pic>
        <p:nvPicPr>
          <p:cNvPr id="20" name="Picture 19">
            <a:extLst>
              <a:ext uri="{FF2B5EF4-FFF2-40B4-BE49-F238E27FC236}">
                <a16:creationId xmlns:a16="http://schemas.microsoft.com/office/drawing/2014/main" id="{7E17E132-5A50-44E5-B3A8-4518A58AA147}"/>
              </a:ext>
            </a:extLst>
          </p:cNvPr>
          <p:cNvPicPr>
            <a:picLocks noChangeAspect="1"/>
          </p:cNvPicPr>
          <p:nvPr/>
        </p:nvPicPr>
        <p:blipFill>
          <a:blip r:embed="rId3"/>
          <a:stretch>
            <a:fillRect/>
          </a:stretch>
        </p:blipFill>
        <p:spPr>
          <a:xfrm>
            <a:off x="2504667" y="723981"/>
            <a:ext cx="7734300" cy="800100"/>
          </a:xfrm>
          <a:prstGeom prst="rect">
            <a:avLst/>
          </a:prstGeom>
        </p:spPr>
      </p:pic>
      <p:graphicFrame>
        <p:nvGraphicFramePr>
          <p:cNvPr id="22" name="Table 9">
            <a:extLst>
              <a:ext uri="{FF2B5EF4-FFF2-40B4-BE49-F238E27FC236}">
                <a16:creationId xmlns:a16="http://schemas.microsoft.com/office/drawing/2014/main" id="{BA143FF5-EB87-419D-83B7-D9D4CB07995D}"/>
              </a:ext>
            </a:extLst>
          </p:cNvPr>
          <p:cNvGraphicFramePr>
            <a:graphicFrameLocks noGrp="1"/>
          </p:cNvGraphicFramePr>
          <p:nvPr>
            <p:extLst>
              <p:ext uri="{D42A27DB-BD31-4B8C-83A1-F6EECF244321}">
                <p14:modId xmlns:p14="http://schemas.microsoft.com/office/powerpoint/2010/main" val="3941760788"/>
              </p:ext>
            </p:extLst>
          </p:nvPr>
        </p:nvGraphicFramePr>
        <p:xfrm>
          <a:off x="8784049" y="2037053"/>
          <a:ext cx="2343555" cy="490002"/>
        </p:xfrm>
        <a:graphic>
          <a:graphicData uri="http://schemas.openxmlformats.org/drawingml/2006/table">
            <a:tbl>
              <a:tblPr firstRow="1" bandRow="1">
                <a:tableStyleId>{5C22544A-7EE6-4342-B048-85BDC9FD1C3A}</a:tableStyleId>
              </a:tblPr>
              <a:tblGrid>
                <a:gridCol w="468711">
                  <a:extLst>
                    <a:ext uri="{9D8B030D-6E8A-4147-A177-3AD203B41FA5}">
                      <a16:colId xmlns:a16="http://schemas.microsoft.com/office/drawing/2014/main" val="2019049044"/>
                    </a:ext>
                  </a:extLst>
                </a:gridCol>
                <a:gridCol w="468711">
                  <a:extLst>
                    <a:ext uri="{9D8B030D-6E8A-4147-A177-3AD203B41FA5}">
                      <a16:colId xmlns:a16="http://schemas.microsoft.com/office/drawing/2014/main" val="3632848507"/>
                    </a:ext>
                  </a:extLst>
                </a:gridCol>
                <a:gridCol w="468711">
                  <a:extLst>
                    <a:ext uri="{9D8B030D-6E8A-4147-A177-3AD203B41FA5}">
                      <a16:colId xmlns:a16="http://schemas.microsoft.com/office/drawing/2014/main" val="3849498063"/>
                    </a:ext>
                  </a:extLst>
                </a:gridCol>
                <a:gridCol w="468711">
                  <a:extLst>
                    <a:ext uri="{9D8B030D-6E8A-4147-A177-3AD203B41FA5}">
                      <a16:colId xmlns:a16="http://schemas.microsoft.com/office/drawing/2014/main" val="1097364610"/>
                    </a:ext>
                  </a:extLst>
                </a:gridCol>
                <a:gridCol w="468711">
                  <a:extLst>
                    <a:ext uri="{9D8B030D-6E8A-4147-A177-3AD203B41FA5}">
                      <a16:colId xmlns:a16="http://schemas.microsoft.com/office/drawing/2014/main" val="735811157"/>
                    </a:ext>
                  </a:extLst>
                </a:gridCol>
              </a:tblGrid>
              <a:tr h="490002">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A</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B</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F</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G</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tc>
                  <a:txBody>
                    <a:bodyPr/>
                    <a:lstStyle/>
                    <a:p>
                      <a:pPr marL="0" algn="ctr" defTabSz="914400" rtl="0" eaLnBrk="1" latinLnBrk="0" hangingPunct="1"/>
                      <a:r>
                        <a:rPr lang="en-US" sz="2400" b="0" kern="1200" dirty="0">
                          <a:ln>
                            <a:noFill/>
                          </a:ln>
                          <a:solidFill>
                            <a:schemeClr val="tx1"/>
                          </a:solidFill>
                          <a:effectLst/>
                          <a:latin typeface="Arial" panose="020B0604020202020204" pitchFamily="34" charset="0"/>
                          <a:ea typeface="+mn-ea"/>
                          <a:cs typeface="Arial" panose="020B0604020202020204" pitchFamily="34" charset="0"/>
                        </a:rPr>
                        <a:t>K</a:t>
                      </a:r>
                    </a:p>
                  </a:txBody>
                  <a:tcP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469477577"/>
                  </a:ext>
                </a:extLst>
              </a:tr>
            </a:tbl>
          </a:graphicData>
        </a:graphic>
      </p:graphicFrame>
      <p:pic>
        <p:nvPicPr>
          <p:cNvPr id="24" name="Picture 23">
            <a:extLst>
              <a:ext uri="{FF2B5EF4-FFF2-40B4-BE49-F238E27FC236}">
                <a16:creationId xmlns:a16="http://schemas.microsoft.com/office/drawing/2014/main" id="{A1A1751C-BB42-4DDC-8CE8-4D87AF6D9350}"/>
              </a:ext>
            </a:extLst>
          </p:cNvPr>
          <p:cNvPicPr>
            <a:picLocks noChangeAspect="1"/>
          </p:cNvPicPr>
          <p:nvPr/>
        </p:nvPicPr>
        <p:blipFill>
          <a:blip r:embed="rId4"/>
          <a:stretch>
            <a:fillRect/>
          </a:stretch>
        </p:blipFill>
        <p:spPr>
          <a:xfrm>
            <a:off x="720395" y="2585037"/>
            <a:ext cx="3568544" cy="2447743"/>
          </a:xfrm>
          <a:prstGeom prst="rect">
            <a:avLst/>
          </a:prstGeom>
        </p:spPr>
      </p:pic>
      <p:pic>
        <p:nvPicPr>
          <p:cNvPr id="26" name="Picture 25">
            <a:extLst>
              <a:ext uri="{FF2B5EF4-FFF2-40B4-BE49-F238E27FC236}">
                <a16:creationId xmlns:a16="http://schemas.microsoft.com/office/drawing/2014/main" id="{9D4F373A-9A27-4E43-A99D-A737FA7F379B}"/>
              </a:ext>
            </a:extLst>
          </p:cNvPr>
          <p:cNvPicPr>
            <a:picLocks noChangeAspect="1"/>
          </p:cNvPicPr>
          <p:nvPr/>
        </p:nvPicPr>
        <p:blipFill>
          <a:blip r:embed="rId5"/>
          <a:stretch>
            <a:fillRect/>
          </a:stretch>
        </p:blipFill>
        <p:spPr>
          <a:xfrm>
            <a:off x="6363493" y="2723017"/>
            <a:ext cx="4619625" cy="2066925"/>
          </a:xfrm>
          <a:prstGeom prst="rect">
            <a:avLst/>
          </a:prstGeom>
        </p:spPr>
      </p:pic>
      <p:pic>
        <p:nvPicPr>
          <p:cNvPr id="28" name="Picture 27">
            <a:extLst>
              <a:ext uri="{FF2B5EF4-FFF2-40B4-BE49-F238E27FC236}">
                <a16:creationId xmlns:a16="http://schemas.microsoft.com/office/drawing/2014/main" id="{609A4190-3FC2-4E6F-A3F6-692378AB148F}"/>
              </a:ext>
            </a:extLst>
          </p:cNvPr>
          <p:cNvPicPr>
            <a:picLocks noChangeAspect="1"/>
          </p:cNvPicPr>
          <p:nvPr/>
        </p:nvPicPr>
        <p:blipFill>
          <a:blip r:embed="rId6"/>
          <a:stretch>
            <a:fillRect/>
          </a:stretch>
        </p:blipFill>
        <p:spPr>
          <a:xfrm>
            <a:off x="99320" y="4848225"/>
            <a:ext cx="5457051" cy="2009775"/>
          </a:xfrm>
          <a:prstGeom prst="rect">
            <a:avLst/>
          </a:prstGeom>
        </p:spPr>
      </p:pic>
      <p:pic>
        <p:nvPicPr>
          <p:cNvPr id="33" name="Picture 32">
            <a:extLst>
              <a:ext uri="{FF2B5EF4-FFF2-40B4-BE49-F238E27FC236}">
                <a16:creationId xmlns:a16="http://schemas.microsoft.com/office/drawing/2014/main" id="{C8FB20BD-8C95-44C0-AA63-6E7C58F1103E}"/>
              </a:ext>
            </a:extLst>
          </p:cNvPr>
          <p:cNvPicPr>
            <a:picLocks noChangeAspect="1"/>
          </p:cNvPicPr>
          <p:nvPr/>
        </p:nvPicPr>
        <p:blipFill>
          <a:blip r:embed="rId7"/>
          <a:stretch>
            <a:fillRect/>
          </a:stretch>
        </p:blipFill>
        <p:spPr>
          <a:xfrm>
            <a:off x="5804453" y="4848226"/>
            <a:ext cx="6288228" cy="2009774"/>
          </a:xfrm>
          <a:prstGeom prst="rect">
            <a:avLst/>
          </a:prstGeom>
        </p:spPr>
      </p:pic>
    </p:spTree>
    <p:extLst>
      <p:ext uri="{BB962C8B-B14F-4D97-AF65-F5344CB8AC3E}">
        <p14:creationId xmlns:p14="http://schemas.microsoft.com/office/powerpoint/2010/main" val="4026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85E6D-0A67-46B2-AD92-916A667EBAA7}"/>
              </a:ext>
            </a:extLst>
          </p:cNvPr>
          <p:cNvPicPr>
            <a:picLocks noChangeAspect="1"/>
          </p:cNvPicPr>
          <p:nvPr/>
        </p:nvPicPr>
        <p:blipFill>
          <a:blip r:embed="rId2"/>
          <a:stretch>
            <a:fillRect/>
          </a:stretch>
        </p:blipFill>
        <p:spPr>
          <a:xfrm>
            <a:off x="2504667" y="723981"/>
            <a:ext cx="7734300" cy="800100"/>
          </a:xfrm>
          <a:prstGeom prst="rect">
            <a:avLst/>
          </a:prstGeom>
        </p:spPr>
      </p:pic>
      <p:sp>
        <p:nvSpPr>
          <p:cNvPr id="7" name="Title 1">
            <a:extLst>
              <a:ext uri="{FF2B5EF4-FFF2-40B4-BE49-F238E27FC236}">
                <a16:creationId xmlns:a16="http://schemas.microsoft.com/office/drawing/2014/main" id="{943F76C8-9E4E-41B3-9191-C5DA45BBDD96}"/>
              </a:ext>
            </a:extLst>
          </p:cNvPr>
          <p:cNvSpPr txBox="1">
            <a:spLocks/>
          </p:cNvSpPr>
          <p:nvPr/>
        </p:nvSpPr>
        <p:spPr bwMode="auto">
          <a:xfrm>
            <a:off x="1208881" y="13372"/>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9" name="Picture 8">
            <a:extLst>
              <a:ext uri="{FF2B5EF4-FFF2-40B4-BE49-F238E27FC236}">
                <a16:creationId xmlns:a16="http://schemas.microsoft.com/office/drawing/2014/main" id="{3D726DF5-6B48-4B96-8D12-B2F201BCF6FF}"/>
              </a:ext>
            </a:extLst>
          </p:cNvPr>
          <p:cNvPicPr>
            <a:picLocks noChangeAspect="1"/>
          </p:cNvPicPr>
          <p:nvPr/>
        </p:nvPicPr>
        <p:blipFill>
          <a:blip r:embed="rId3"/>
          <a:stretch>
            <a:fillRect/>
          </a:stretch>
        </p:blipFill>
        <p:spPr>
          <a:xfrm>
            <a:off x="303351" y="1738393"/>
            <a:ext cx="5792649" cy="2009775"/>
          </a:xfrm>
          <a:prstGeom prst="rect">
            <a:avLst/>
          </a:prstGeom>
        </p:spPr>
      </p:pic>
      <p:pic>
        <p:nvPicPr>
          <p:cNvPr id="11" name="Picture 10">
            <a:extLst>
              <a:ext uri="{FF2B5EF4-FFF2-40B4-BE49-F238E27FC236}">
                <a16:creationId xmlns:a16="http://schemas.microsoft.com/office/drawing/2014/main" id="{833EB9C0-4334-4443-9D47-A44353AE8D05}"/>
              </a:ext>
            </a:extLst>
          </p:cNvPr>
          <p:cNvPicPr>
            <a:picLocks noChangeAspect="1"/>
          </p:cNvPicPr>
          <p:nvPr/>
        </p:nvPicPr>
        <p:blipFill>
          <a:blip r:embed="rId4"/>
          <a:stretch>
            <a:fillRect/>
          </a:stretch>
        </p:blipFill>
        <p:spPr>
          <a:xfrm>
            <a:off x="6524631" y="1728868"/>
            <a:ext cx="5508343" cy="2019300"/>
          </a:xfrm>
          <a:prstGeom prst="rect">
            <a:avLst/>
          </a:prstGeom>
        </p:spPr>
      </p:pic>
      <p:pic>
        <p:nvPicPr>
          <p:cNvPr id="17" name="Picture 16">
            <a:extLst>
              <a:ext uri="{FF2B5EF4-FFF2-40B4-BE49-F238E27FC236}">
                <a16:creationId xmlns:a16="http://schemas.microsoft.com/office/drawing/2014/main" id="{FF785034-44CD-49BC-9717-472BAA271D4E}"/>
              </a:ext>
            </a:extLst>
          </p:cNvPr>
          <p:cNvPicPr>
            <a:picLocks noChangeAspect="1"/>
          </p:cNvPicPr>
          <p:nvPr/>
        </p:nvPicPr>
        <p:blipFill>
          <a:blip r:embed="rId5"/>
          <a:stretch>
            <a:fillRect/>
          </a:stretch>
        </p:blipFill>
        <p:spPr>
          <a:xfrm>
            <a:off x="140001" y="4134678"/>
            <a:ext cx="5792649" cy="2566365"/>
          </a:xfrm>
          <a:prstGeom prst="rect">
            <a:avLst/>
          </a:prstGeom>
        </p:spPr>
      </p:pic>
      <p:pic>
        <p:nvPicPr>
          <p:cNvPr id="19" name="Picture 18">
            <a:extLst>
              <a:ext uri="{FF2B5EF4-FFF2-40B4-BE49-F238E27FC236}">
                <a16:creationId xmlns:a16="http://schemas.microsoft.com/office/drawing/2014/main" id="{0B791206-AC43-4E75-AC79-66D3B1AC38F8}"/>
              </a:ext>
            </a:extLst>
          </p:cNvPr>
          <p:cNvPicPr>
            <a:picLocks noChangeAspect="1"/>
          </p:cNvPicPr>
          <p:nvPr/>
        </p:nvPicPr>
        <p:blipFill>
          <a:blip r:embed="rId6"/>
          <a:stretch>
            <a:fillRect/>
          </a:stretch>
        </p:blipFill>
        <p:spPr>
          <a:xfrm>
            <a:off x="6259352" y="4134679"/>
            <a:ext cx="5932648" cy="2709950"/>
          </a:xfrm>
          <a:prstGeom prst="rect">
            <a:avLst/>
          </a:prstGeom>
        </p:spPr>
      </p:pic>
    </p:spTree>
    <p:extLst>
      <p:ext uri="{BB962C8B-B14F-4D97-AF65-F5344CB8AC3E}">
        <p14:creationId xmlns:p14="http://schemas.microsoft.com/office/powerpoint/2010/main" val="300638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EE5F4C-7909-40F5-9556-2B7DB7CCBAFE}"/>
              </a:ext>
            </a:extLst>
          </p:cNvPr>
          <p:cNvSpPr txBox="1">
            <a:spLocks/>
          </p:cNvSpPr>
          <p:nvPr/>
        </p:nvSpPr>
        <p:spPr bwMode="auto">
          <a:xfrm>
            <a:off x="1208881" y="13372"/>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E09FBD8D-6F05-4A7A-ABEC-451ADAF14672}"/>
              </a:ext>
            </a:extLst>
          </p:cNvPr>
          <p:cNvPicPr>
            <a:picLocks noChangeAspect="1"/>
          </p:cNvPicPr>
          <p:nvPr/>
        </p:nvPicPr>
        <p:blipFill>
          <a:blip r:embed="rId2"/>
          <a:stretch>
            <a:fillRect/>
          </a:stretch>
        </p:blipFill>
        <p:spPr>
          <a:xfrm>
            <a:off x="2227751" y="670790"/>
            <a:ext cx="7736495" cy="798645"/>
          </a:xfrm>
          <a:prstGeom prst="rect">
            <a:avLst/>
          </a:prstGeom>
        </p:spPr>
      </p:pic>
      <p:pic>
        <p:nvPicPr>
          <p:cNvPr id="9" name="Picture 8">
            <a:extLst>
              <a:ext uri="{FF2B5EF4-FFF2-40B4-BE49-F238E27FC236}">
                <a16:creationId xmlns:a16="http://schemas.microsoft.com/office/drawing/2014/main" id="{2F0B4F56-808E-4A6B-B640-82D7BF074127}"/>
              </a:ext>
            </a:extLst>
          </p:cNvPr>
          <p:cNvPicPr>
            <a:picLocks noChangeAspect="1"/>
          </p:cNvPicPr>
          <p:nvPr/>
        </p:nvPicPr>
        <p:blipFill>
          <a:blip r:embed="rId3"/>
          <a:stretch>
            <a:fillRect/>
          </a:stretch>
        </p:blipFill>
        <p:spPr>
          <a:xfrm>
            <a:off x="132756" y="1716110"/>
            <a:ext cx="5393402" cy="2259542"/>
          </a:xfrm>
          <a:prstGeom prst="rect">
            <a:avLst/>
          </a:prstGeom>
        </p:spPr>
      </p:pic>
      <p:pic>
        <p:nvPicPr>
          <p:cNvPr id="11" name="Picture 10">
            <a:extLst>
              <a:ext uri="{FF2B5EF4-FFF2-40B4-BE49-F238E27FC236}">
                <a16:creationId xmlns:a16="http://schemas.microsoft.com/office/drawing/2014/main" id="{EE8384C0-1552-4695-89C0-1C21540E5E85}"/>
              </a:ext>
            </a:extLst>
          </p:cNvPr>
          <p:cNvPicPr>
            <a:picLocks noChangeAspect="1"/>
          </p:cNvPicPr>
          <p:nvPr/>
        </p:nvPicPr>
        <p:blipFill>
          <a:blip r:embed="rId4"/>
          <a:stretch>
            <a:fillRect/>
          </a:stretch>
        </p:blipFill>
        <p:spPr>
          <a:xfrm>
            <a:off x="150071" y="4333984"/>
            <a:ext cx="5945930" cy="2259541"/>
          </a:xfrm>
          <a:prstGeom prst="rect">
            <a:avLst/>
          </a:prstGeom>
        </p:spPr>
      </p:pic>
      <p:pic>
        <p:nvPicPr>
          <p:cNvPr id="13" name="Picture 12">
            <a:extLst>
              <a:ext uri="{FF2B5EF4-FFF2-40B4-BE49-F238E27FC236}">
                <a16:creationId xmlns:a16="http://schemas.microsoft.com/office/drawing/2014/main" id="{1A74DABA-8BFA-4C80-8928-3C2412847574}"/>
              </a:ext>
            </a:extLst>
          </p:cNvPr>
          <p:cNvPicPr>
            <a:picLocks noChangeAspect="1"/>
          </p:cNvPicPr>
          <p:nvPr/>
        </p:nvPicPr>
        <p:blipFill>
          <a:blip r:embed="rId5"/>
          <a:stretch>
            <a:fillRect/>
          </a:stretch>
        </p:blipFill>
        <p:spPr>
          <a:xfrm>
            <a:off x="5628115" y="1566644"/>
            <a:ext cx="6431130" cy="2409007"/>
          </a:xfrm>
          <a:prstGeom prst="rect">
            <a:avLst/>
          </a:prstGeom>
        </p:spPr>
      </p:pic>
      <p:pic>
        <p:nvPicPr>
          <p:cNvPr id="15" name="Picture 14">
            <a:extLst>
              <a:ext uri="{FF2B5EF4-FFF2-40B4-BE49-F238E27FC236}">
                <a16:creationId xmlns:a16="http://schemas.microsoft.com/office/drawing/2014/main" id="{DB94EE49-544A-40C2-ACBF-3B1942B46EA1}"/>
              </a:ext>
            </a:extLst>
          </p:cNvPr>
          <p:cNvPicPr>
            <a:picLocks noChangeAspect="1"/>
          </p:cNvPicPr>
          <p:nvPr/>
        </p:nvPicPr>
        <p:blipFill>
          <a:blip r:embed="rId6"/>
          <a:stretch>
            <a:fillRect/>
          </a:stretch>
        </p:blipFill>
        <p:spPr>
          <a:xfrm>
            <a:off x="6202017" y="4333984"/>
            <a:ext cx="5945929" cy="2409007"/>
          </a:xfrm>
          <a:prstGeom prst="rect">
            <a:avLst/>
          </a:prstGeom>
        </p:spPr>
      </p:pic>
    </p:spTree>
    <p:extLst>
      <p:ext uri="{BB962C8B-B14F-4D97-AF65-F5344CB8AC3E}">
        <p14:creationId xmlns:p14="http://schemas.microsoft.com/office/powerpoint/2010/main" val="327696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0A5737-A7F5-4737-8BB7-CE53C7C38E7A}"/>
              </a:ext>
            </a:extLst>
          </p:cNvPr>
          <p:cNvSpPr txBox="1">
            <a:spLocks/>
          </p:cNvSpPr>
          <p:nvPr/>
        </p:nvSpPr>
        <p:spPr bwMode="auto">
          <a:xfrm>
            <a:off x="1208880" y="316416"/>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2" name="Picture 1">
            <a:extLst>
              <a:ext uri="{FF2B5EF4-FFF2-40B4-BE49-F238E27FC236}">
                <a16:creationId xmlns:a16="http://schemas.microsoft.com/office/drawing/2014/main" id="{712C6AC6-2905-4361-8FC9-8AC277CEA6E3}"/>
              </a:ext>
            </a:extLst>
          </p:cNvPr>
          <p:cNvPicPr>
            <a:picLocks noChangeAspect="1"/>
          </p:cNvPicPr>
          <p:nvPr/>
        </p:nvPicPr>
        <p:blipFill>
          <a:blip r:embed="rId2"/>
          <a:stretch>
            <a:fillRect/>
          </a:stretch>
        </p:blipFill>
        <p:spPr>
          <a:xfrm>
            <a:off x="2227750" y="1015346"/>
            <a:ext cx="7736495" cy="798645"/>
          </a:xfrm>
          <a:prstGeom prst="rect">
            <a:avLst/>
          </a:prstGeom>
        </p:spPr>
      </p:pic>
      <p:pic>
        <p:nvPicPr>
          <p:cNvPr id="6" name="Picture 5">
            <a:extLst>
              <a:ext uri="{FF2B5EF4-FFF2-40B4-BE49-F238E27FC236}">
                <a16:creationId xmlns:a16="http://schemas.microsoft.com/office/drawing/2014/main" id="{EB26F407-49B6-4765-95F6-BF6489316BBA}"/>
              </a:ext>
            </a:extLst>
          </p:cNvPr>
          <p:cNvPicPr>
            <a:picLocks noChangeAspect="1"/>
          </p:cNvPicPr>
          <p:nvPr/>
        </p:nvPicPr>
        <p:blipFill>
          <a:blip r:embed="rId3"/>
          <a:stretch>
            <a:fillRect/>
          </a:stretch>
        </p:blipFill>
        <p:spPr>
          <a:xfrm>
            <a:off x="1351533" y="1898947"/>
            <a:ext cx="9964356" cy="2371725"/>
          </a:xfrm>
          <a:prstGeom prst="rect">
            <a:avLst/>
          </a:prstGeom>
        </p:spPr>
      </p:pic>
      <p:pic>
        <p:nvPicPr>
          <p:cNvPr id="9" name="Picture 8">
            <a:extLst>
              <a:ext uri="{FF2B5EF4-FFF2-40B4-BE49-F238E27FC236}">
                <a16:creationId xmlns:a16="http://schemas.microsoft.com/office/drawing/2014/main" id="{15AB0260-32E9-4EE8-A3FD-44D044A7C06F}"/>
              </a:ext>
            </a:extLst>
          </p:cNvPr>
          <p:cNvPicPr>
            <a:picLocks noChangeAspect="1"/>
          </p:cNvPicPr>
          <p:nvPr/>
        </p:nvPicPr>
        <p:blipFill>
          <a:blip r:embed="rId4"/>
          <a:stretch>
            <a:fillRect/>
          </a:stretch>
        </p:blipFill>
        <p:spPr>
          <a:xfrm>
            <a:off x="1018761" y="4472873"/>
            <a:ext cx="10629900" cy="2209800"/>
          </a:xfrm>
          <a:prstGeom prst="rect">
            <a:avLst/>
          </a:prstGeom>
        </p:spPr>
      </p:pic>
    </p:spTree>
    <p:extLst>
      <p:ext uri="{BB962C8B-B14F-4D97-AF65-F5344CB8AC3E}">
        <p14:creationId xmlns:p14="http://schemas.microsoft.com/office/powerpoint/2010/main" val="120520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1F1B8D-7621-4568-BF67-4AA9106E7162}"/>
              </a:ext>
            </a:extLst>
          </p:cNvPr>
          <p:cNvSpPr txBox="1">
            <a:spLocks/>
          </p:cNvSpPr>
          <p:nvPr/>
        </p:nvSpPr>
        <p:spPr bwMode="auto">
          <a:xfrm>
            <a:off x="1208878" y="25015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EB3EE33E-E2EF-4CFE-A7BC-2904F9F5F7C6}"/>
              </a:ext>
            </a:extLst>
          </p:cNvPr>
          <p:cNvPicPr>
            <a:picLocks noChangeAspect="1"/>
          </p:cNvPicPr>
          <p:nvPr/>
        </p:nvPicPr>
        <p:blipFill>
          <a:blip r:embed="rId2"/>
          <a:stretch>
            <a:fillRect/>
          </a:stretch>
        </p:blipFill>
        <p:spPr>
          <a:xfrm>
            <a:off x="2227748" y="988841"/>
            <a:ext cx="7736495" cy="798645"/>
          </a:xfrm>
          <a:prstGeom prst="rect">
            <a:avLst/>
          </a:prstGeom>
        </p:spPr>
      </p:pic>
      <p:pic>
        <p:nvPicPr>
          <p:cNvPr id="9" name="Picture 8">
            <a:extLst>
              <a:ext uri="{FF2B5EF4-FFF2-40B4-BE49-F238E27FC236}">
                <a16:creationId xmlns:a16="http://schemas.microsoft.com/office/drawing/2014/main" id="{B0CE68B1-2F2C-4C7F-82E9-4456C316D114}"/>
              </a:ext>
            </a:extLst>
          </p:cNvPr>
          <p:cNvPicPr>
            <a:picLocks noChangeAspect="1"/>
          </p:cNvPicPr>
          <p:nvPr/>
        </p:nvPicPr>
        <p:blipFill>
          <a:blip r:embed="rId3"/>
          <a:stretch>
            <a:fillRect/>
          </a:stretch>
        </p:blipFill>
        <p:spPr>
          <a:xfrm>
            <a:off x="1208878" y="1912743"/>
            <a:ext cx="10304323" cy="2185210"/>
          </a:xfrm>
          <a:prstGeom prst="rect">
            <a:avLst/>
          </a:prstGeom>
        </p:spPr>
      </p:pic>
      <p:pic>
        <p:nvPicPr>
          <p:cNvPr id="11" name="Picture 10">
            <a:extLst>
              <a:ext uri="{FF2B5EF4-FFF2-40B4-BE49-F238E27FC236}">
                <a16:creationId xmlns:a16="http://schemas.microsoft.com/office/drawing/2014/main" id="{F629043B-5DF7-4C16-81CC-0C6D0709DE3E}"/>
              </a:ext>
            </a:extLst>
          </p:cNvPr>
          <p:cNvPicPr>
            <a:picLocks noChangeAspect="1"/>
          </p:cNvPicPr>
          <p:nvPr/>
        </p:nvPicPr>
        <p:blipFill>
          <a:blip r:embed="rId4"/>
          <a:stretch>
            <a:fillRect/>
          </a:stretch>
        </p:blipFill>
        <p:spPr>
          <a:xfrm>
            <a:off x="827171" y="4320209"/>
            <a:ext cx="10686030" cy="2383991"/>
          </a:xfrm>
          <a:prstGeom prst="rect">
            <a:avLst/>
          </a:prstGeom>
        </p:spPr>
      </p:pic>
    </p:spTree>
    <p:extLst>
      <p:ext uri="{BB962C8B-B14F-4D97-AF65-F5344CB8AC3E}">
        <p14:creationId xmlns:p14="http://schemas.microsoft.com/office/powerpoint/2010/main" val="94864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E624B5F-E243-46E8-9D04-1E2EC72213BB}"/>
              </a:ext>
            </a:extLst>
          </p:cNvPr>
          <p:cNvSpPr txBox="1">
            <a:spLocks/>
          </p:cNvSpPr>
          <p:nvPr/>
        </p:nvSpPr>
        <p:spPr bwMode="auto">
          <a:xfrm>
            <a:off x="1208878" y="25015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C96DA4BF-39DC-4DC9-9CE2-561A77569ABD}"/>
              </a:ext>
            </a:extLst>
          </p:cNvPr>
          <p:cNvPicPr>
            <a:picLocks noChangeAspect="1"/>
          </p:cNvPicPr>
          <p:nvPr/>
        </p:nvPicPr>
        <p:blipFill>
          <a:blip r:embed="rId2"/>
          <a:stretch>
            <a:fillRect/>
          </a:stretch>
        </p:blipFill>
        <p:spPr>
          <a:xfrm>
            <a:off x="2227748" y="988841"/>
            <a:ext cx="7736495" cy="798645"/>
          </a:xfrm>
          <a:prstGeom prst="rect">
            <a:avLst/>
          </a:prstGeom>
        </p:spPr>
      </p:pic>
      <p:pic>
        <p:nvPicPr>
          <p:cNvPr id="9" name="Picture 8">
            <a:extLst>
              <a:ext uri="{FF2B5EF4-FFF2-40B4-BE49-F238E27FC236}">
                <a16:creationId xmlns:a16="http://schemas.microsoft.com/office/drawing/2014/main" id="{C21969F4-3BD0-44D3-8D30-7845510AC94C}"/>
              </a:ext>
            </a:extLst>
          </p:cNvPr>
          <p:cNvPicPr>
            <a:picLocks noChangeAspect="1"/>
          </p:cNvPicPr>
          <p:nvPr/>
        </p:nvPicPr>
        <p:blipFill>
          <a:blip r:embed="rId3"/>
          <a:stretch>
            <a:fillRect/>
          </a:stretch>
        </p:blipFill>
        <p:spPr>
          <a:xfrm>
            <a:off x="819150" y="1872442"/>
            <a:ext cx="10553700" cy="2209800"/>
          </a:xfrm>
          <a:prstGeom prst="rect">
            <a:avLst/>
          </a:prstGeom>
        </p:spPr>
      </p:pic>
      <p:pic>
        <p:nvPicPr>
          <p:cNvPr id="13" name="Picture 12">
            <a:extLst>
              <a:ext uri="{FF2B5EF4-FFF2-40B4-BE49-F238E27FC236}">
                <a16:creationId xmlns:a16="http://schemas.microsoft.com/office/drawing/2014/main" id="{5BD3D715-2DAB-47BF-9509-90A523B05313}"/>
              </a:ext>
            </a:extLst>
          </p:cNvPr>
          <p:cNvPicPr>
            <a:picLocks noChangeAspect="1"/>
          </p:cNvPicPr>
          <p:nvPr/>
        </p:nvPicPr>
        <p:blipFill>
          <a:blip r:embed="rId4"/>
          <a:stretch>
            <a:fillRect/>
          </a:stretch>
        </p:blipFill>
        <p:spPr>
          <a:xfrm>
            <a:off x="636099" y="4328886"/>
            <a:ext cx="10919791" cy="2371725"/>
          </a:xfrm>
          <a:prstGeom prst="rect">
            <a:avLst/>
          </a:prstGeom>
        </p:spPr>
      </p:pic>
    </p:spTree>
    <p:extLst>
      <p:ext uri="{BB962C8B-B14F-4D97-AF65-F5344CB8AC3E}">
        <p14:creationId xmlns:p14="http://schemas.microsoft.com/office/powerpoint/2010/main" val="401077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EFD67E-FD33-489D-AC88-2BB1426498D5}"/>
              </a:ext>
            </a:extLst>
          </p:cNvPr>
          <p:cNvSpPr txBox="1">
            <a:spLocks/>
          </p:cNvSpPr>
          <p:nvPr/>
        </p:nvSpPr>
        <p:spPr bwMode="auto">
          <a:xfrm>
            <a:off x="1208876" y="105240"/>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9F7728F8-F55F-4380-B8D3-A5D4FEF20FA5}"/>
              </a:ext>
            </a:extLst>
          </p:cNvPr>
          <p:cNvPicPr>
            <a:picLocks noChangeAspect="1"/>
          </p:cNvPicPr>
          <p:nvPr/>
        </p:nvPicPr>
        <p:blipFill>
          <a:blip r:embed="rId2"/>
          <a:stretch>
            <a:fillRect/>
          </a:stretch>
        </p:blipFill>
        <p:spPr>
          <a:xfrm>
            <a:off x="2227746" y="776806"/>
            <a:ext cx="7736495" cy="798645"/>
          </a:xfrm>
          <a:prstGeom prst="rect">
            <a:avLst/>
          </a:prstGeom>
        </p:spPr>
      </p:pic>
      <p:pic>
        <p:nvPicPr>
          <p:cNvPr id="9" name="Picture 8">
            <a:extLst>
              <a:ext uri="{FF2B5EF4-FFF2-40B4-BE49-F238E27FC236}">
                <a16:creationId xmlns:a16="http://schemas.microsoft.com/office/drawing/2014/main" id="{F17412E9-EC39-46D0-9FE2-5C5D6A295156}"/>
              </a:ext>
            </a:extLst>
          </p:cNvPr>
          <p:cNvPicPr>
            <a:picLocks noChangeAspect="1"/>
          </p:cNvPicPr>
          <p:nvPr/>
        </p:nvPicPr>
        <p:blipFill>
          <a:blip r:embed="rId3"/>
          <a:stretch>
            <a:fillRect/>
          </a:stretch>
        </p:blipFill>
        <p:spPr>
          <a:xfrm>
            <a:off x="987287" y="1587569"/>
            <a:ext cx="11012556" cy="2557669"/>
          </a:xfrm>
          <a:prstGeom prst="rect">
            <a:avLst/>
          </a:prstGeom>
        </p:spPr>
      </p:pic>
      <p:pic>
        <p:nvPicPr>
          <p:cNvPr id="11" name="Picture 10">
            <a:extLst>
              <a:ext uri="{FF2B5EF4-FFF2-40B4-BE49-F238E27FC236}">
                <a16:creationId xmlns:a16="http://schemas.microsoft.com/office/drawing/2014/main" id="{8A39304A-2BFC-4C60-82A3-DDD835C000BF}"/>
              </a:ext>
            </a:extLst>
          </p:cNvPr>
          <p:cNvPicPr>
            <a:picLocks noChangeAspect="1"/>
          </p:cNvPicPr>
          <p:nvPr/>
        </p:nvPicPr>
        <p:blipFill>
          <a:blip r:embed="rId4"/>
          <a:stretch>
            <a:fillRect/>
          </a:stretch>
        </p:blipFill>
        <p:spPr>
          <a:xfrm>
            <a:off x="987287" y="4145238"/>
            <a:ext cx="10588486" cy="2557669"/>
          </a:xfrm>
          <a:prstGeom prst="rect">
            <a:avLst/>
          </a:prstGeom>
        </p:spPr>
      </p:pic>
    </p:spTree>
    <p:extLst>
      <p:ext uri="{BB962C8B-B14F-4D97-AF65-F5344CB8AC3E}">
        <p14:creationId xmlns:p14="http://schemas.microsoft.com/office/powerpoint/2010/main" val="20390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2FAACA-20F6-410D-8C82-ED1D3987E408}"/>
              </a:ext>
            </a:extLst>
          </p:cNvPr>
          <p:cNvSpPr txBox="1">
            <a:spLocks/>
          </p:cNvSpPr>
          <p:nvPr/>
        </p:nvSpPr>
        <p:spPr bwMode="auto">
          <a:xfrm>
            <a:off x="1208876" y="105240"/>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pic>
        <p:nvPicPr>
          <p:cNvPr id="7" name="Picture 6">
            <a:extLst>
              <a:ext uri="{FF2B5EF4-FFF2-40B4-BE49-F238E27FC236}">
                <a16:creationId xmlns:a16="http://schemas.microsoft.com/office/drawing/2014/main" id="{411A895A-35F2-421B-92EA-8125CF61CFCC}"/>
              </a:ext>
            </a:extLst>
          </p:cNvPr>
          <p:cNvPicPr>
            <a:picLocks noChangeAspect="1"/>
          </p:cNvPicPr>
          <p:nvPr/>
        </p:nvPicPr>
        <p:blipFill>
          <a:blip r:embed="rId2"/>
          <a:stretch>
            <a:fillRect/>
          </a:stretch>
        </p:blipFill>
        <p:spPr>
          <a:xfrm>
            <a:off x="2227746" y="776806"/>
            <a:ext cx="7736495" cy="798645"/>
          </a:xfrm>
          <a:prstGeom prst="rect">
            <a:avLst/>
          </a:prstGeom>
        </p:spPr>
      </p:pic>
      <p:pic>
        <p:nvPicPr>
          <p:cNvPr id="9" name="Picture 8">
            <a:extLst>
              <a:ext uri="{FF2B5EF4-FFF2-40B4-BE49-F238E27FC236}">
                <a16:creationId xmlns:a16="http://schemas.microsoft.com/office/drawing/2014/main" id="{0D0DD72A-6BEF-4FA4-B8A5-F8F1A356F67C}"/>
              </a:ext>
            </a:extLst>
          </p:cNvPr>
          <p:cNvPicPr>
            <a:picLocks noChangeAspect="1"/>
          </p:cNvPicPr>
          <p:nvPr/>
        </p:nvPicPr>
        <p:blipFill>
          <a:blip r:embed="rId3"/>
          <a:stretch>
            <a:fillRect/>
          </a:stretch>
        </p:blipFill>
        <p:spPr>
          <a:xfrm>
            <a:off x="768626" y="1948070"/>
            <a:ext cx="10972799" cy="4558747"/>
          </a:xfrm>
          <a:prstGeom prst="rect">
            <a:avLst/>
          </a:prstGeom>
        </p:spPr>
      </p:pic>
    </p:spTree>
    <p:extLst>
      <p:ext uri="{BB962C8B-B14F-4D97-AF65-F5344CB8AC3E}">
        <p14:creationId xmlns:p14="http://schemas.microsoft.com/office/powerpoint/2010/main" val="392483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7F31EA-DE5C-4C77-9584-8AFC893BD56B}"/>
              </a:ext>
            </a:extLst>
          </p:cNvPr>
          <p:cNvSpPr>
            <a:spLocks noGrp="1"/>
          </p:cNvSpPr>
          <p:nvPr>
            <p:ph idx="1"/>
          </p:nvPr>
        </p:nvSpPr>
        <p:spPr>
          <a:xfrm>
            <a:off x="1208876" y="1426161"/>
            <a:ext cx="10515600" cy="4921629"/>
          </a:xfrm>
        </p:spPr>
        <p:txBody>
          <a:bodyPr/>
          <a:lstStyle/>
          <a:p>
            <a:pPr marL="0" indent="0" algn="l">
              <a:buNone/>
            </a:pPr>
            <a:r>
              <a:rPr lang="en-US" b="1" i="0" dirty="0">
                <a:solidFill>
                  <a:srgbClr val="222222"/>
                </a:solidFill>
                <a:effectLst/>
                <a:latin typeface="Source Sans Pro" panose="020B0503030403020204" pitchFamily="34" charset="0"/>
              </a:rPr>
              <a:t>Insert Operation:</a:t>
            </a:r>
          </a:p>
          <a:p>
            <a:pPr marL="0" indent="0" algn="l">
              <a:buNone/>
            </a:pPr>
            <a:r>
              <a:rPr lang="en-US" b="0" i="0" dirty="0">
                <a:solidFill>
                  <a:srgbClr val="222222"/>
                </a:solidFill>
                <a:effectLst/>
                <a:latin typeface="Source Sans Pro" panose="020B0503030403020204" pitchFamily="34" charset="0"/>
              </a:rPr>
              <a:t>The following algorithm applies:</a:t>
            </a:r>
          </a:p>
          <a:p>
            <a:pPr marL="569913" indent="-277813" algn="just">
              <a:buFont typeface="Arial" panose="020B0604020202020204" pitchFamily="34" charset="0"/>
              <a:buChar char="•"/>
            </a:pPr>
            <a:r>
              <a:rPr lang="en-US" b="0" i="0" dirty="0">
                <a:solidFill>
                  <a:srgbClr val="222222"/>
                </a:solidFill>
                <a:effectLst/>
                <a:latin typeface="Source Sans Pro" panose="020B0503030403020204" pitchFamily="34" charset="0"/>
              </a:rPr>
              <a:t>Run the search operation and find the appropriate place of insertion.</a:t>
            </a:r>
          </a:p>
          <a:p>
            <a:pPr marL="569913" indent="-277813" algn="just">
              <a:buFont typeface="Arial" panose="020B0604020202020204" pitchFamily="34" charset="0"/>
              <a:buChar char="•"/>
            </a:pPr>
            <a:r>
              <a:rPr lang="en-US" b="0" i="0" dirty="0">
                <a:solidFill>
                  <a:srgbClr val="222222"/>
                </a:solidFill>
                <a:effectLst/>
                <a:latin typeface="Source Sans Pro" panose="020B0503030403020204" pitchFamily="34" charset="0"/>
              </a:rPr>
              <a:t>Insert the new key at the proper location, but if the node has a maximum number of keys already:</a:t>
            </a:r>
          </a:p>
          <a:p>
            <a:pPr marL="1311275" lvl="1" indent="-277813" algn="just"/>
            <a:r>
              <a:rPr lang="en-US" sz="2800" b="0" i="0" dirty="0">
                <a:solidFill>
                  <a:srgbClr val="222222"/>
                </a:solidFill>
                <a:effectLst/>
                <a:latin typeface="Source Sans Pro" panose="020B0503030403020204" pitchFamily="34" charset="0"/>
              </a:rPr>
              <a:t>The node, along with a newly inserted key, will split from the middle element.</a:t>
            </a:r>
          </a:p>
          <a:p>
            <a:pPr marL="1311275" lvl="1" indent="-277813" algn="just"/>
            <a:r>
              <a:rPr lang="en-US" sz="2800" b="0" i="0" dirty="0">
                <a:solidFill>
                  <a:srgbClr val="222222"/>
                </a:solidFill>
                <a:effectLst/>
                <a:latin typeface="Source Sans Pro" panose="020B0503030403020204" pitchFamily="34" charset="0"/>
              </a:rPr>
              <a:t>The middle element will become the parent for the other two child nodes.</a:t>
            </a:r>
          </a:p>
          <a:p>
            <a:pPr marL="1311275" lvl="1" indent="-277813" algn="just"/>
            <a:r>
              <a:rPr lang="en-US" sz="2800" b="0" i="0" dirty="0">
                <a:solidFill>
                  <a:srgbClr val="222222"/>
                </a:solidFill>
                <a:effectLst/>
                <a:latin typeface="Source Sans Pro" panose="020B0503030403020204" pitchFamily="34" charset="0"/>
              </a:rPr>
              <a:t>The nodes must re-arrange keys in ascending order.</a:t>
            </a:r>
          </a:p>
          <a:p>
            <a:endParaRPr lang="en-US" dirty="0"/>
          </a:p>
        </p:txBody>
      </p:sp>
      <p:sp>
        <p:nvSpPr>
          <p:cNvPr id="5" name="Title 1">
            <a:extLst>
              <a:ext uri="{FF2B5EF4-FFF2-40B4-BE49-F238E27FC236}">
                <a16:creationId xmlns:a16="http://schemas.microsoft.com/office/drawing/2014/main" id="{687DB1E5-9C6A-4D51-B924-8998B04536AA}"/>
              </a:ext>
            </a:extLst>
          </p:cNvPr>
          <p:cNvSpPr txBox="1">
            <a:spLocks/>
          </p:cNvSpPr>
          <p:nvPr/>
        </p:nvSpPr>
        <p:spPr bwMode="auto">
          <a:xfrm>
            <a:off x="1208876" y="0"/>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INSERTION</a:t>
            </a:r>
          </a:p>
        </p:txBody>
      </p:sp>
    </p:spTree>
    <p:extLst>
      <p:ext uri="{BB962C8B-B14F-4D97-AF65-F5344CB8AC3E}">
        <p14:creationId xmlns:p14="http://schemas.microsoft.com/office/powerpoint/2010/main" val="3922784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36832F-5C3C-4508-933E-FB0BD384B52D}"/>
              </a:ext>
            </a:extLst>
          </p:cNvPr>
          <p:cNvSpPr txBox="1">
            <a:spLocks/>
          </p:cNvSpPr>
          <p:nvPr/>
        </p:nvSpPr>
        <p:spPr bwMode="auto">
          <a:xfrm>
            <a:off x="1544996" y="0"/>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7" name="TextBox 6">
            <a:extLst>
              <a:ext uri="{FF2B5EF4-FFF2-40B4-BE49-F238E27FC236}">
                <a16:creationId xmlns:a16="http://schemas.microsoft.com/office/drawing/2014/main" id="{D9538B7A-2251-4200-9CB6-18CFA0C2192D}"/>
              </a:ext>
            </a:extLst>
          </p:cNvPr>
          <p:cNvSpPr txBox="1"/>
          <p:nvPr/>
        </p:nvSpPr>
        <p:spPr>
          <a:xfrm>
            <a:off x="989555" y="1194890"/>
            <a:ext cx="10885118" cy="5632311"/>
          </a:xfrm>
          <a:prstGeom prst="rect">
            <a:avLst/>
          </a:prstGeom>
          <a:noFill/>
        </p:spPr>
        <p:txBody>
          <a:bodyPr wrap="square" rtlCol="0">
            <a:spAutoFit/>
          </a:bodyPr>
          <a:lstStyle/>
          <a:p>
            <a:pPr algn="just"/>
            <a:r>
              <a:rPr lang="en-US" sz="2400" b="1" dirty="0">
                <a:solidFill>
                  <a:srgbClr val="6F0745"/>
                </a:solidFill>
                <a:latin typeface="+mn-lt"/>
              </a:rPr>
              <a:t>Case-II :</a:t>
            </a:r>
            <a:r>
              <a:rPr lang="en-US" sz="2400" b="1" dirty="0">
                <a:latin typeface="+mn-lt"/>
              </a:rPr>
              <a:t> </a:t>
            </a:r>
            <a:r>
              <a:rPr lang="en-US" sz="2400" dirty="0">
                <a:latin typeface="+mn-lt"/>
              </a:rPr>
              <a:t>If key k is in node x and x is an internal node, there are three cases:</a:t>
            </a:r>
          </a:p>
          <a:p>
            <a:pPr algn="just"/>
            <a:r>
              <a:rPr lang="en-US" sz="2400" b="1" dirty="0">
                <a:solidFill>
                  <a:srgbClr val="6F0745"/>
                </a:solidFill>
                <a:latin typeface="+mn-lt"/>
              </a:rPr>
              <a:t>Case-II-A :</a:t>
            </a:r>
          </a:p>
          <a:p>
            <a:pPr algn="just"/>
            <a:r>
              <a:rPr lang="en-US" sz="2400" dirty="0">
                <a:latin typeface="+mn-lt"/>
              </a:rPr>
              <a:t>If the child y that precedes k in node x has at least t keys (more than the minimum), then find the predecessor key k' in the subtree rooted at y. Recursively delete k' and replace k with k' in x</a:t>
            </a:r>
          </a:p>
          <a:p>
            <a:pPr algn="just"/>
            <a:endParaRPr lang="en-US" sz="2400" dirty="0">
              <a:latin typeface="+mn-lt"/>
            </a:endParaRPr>
          </a:p>
          <a:p>
            <a:pPr algn="just"/>
            <a:r>
              <a:rPr lang="en-US" sz="2400" b="1" dirty="0">
                <a:solidFill>
                  <a:srgbClr val="6F0745"/>
                </a:solidFill>
                <a:latin typeface="+mn-lt"/>
              </a:rPr>
              <a:t>Case-II-B:</a:t>
            </a:r>
          </a:p>
          <a:p>
            <a:pPr algn="just"/>
            <a:r>
              <a:rPr lang="en-US" sz="2400" dirty="0">
                <a:latin typeface="+mn-lt"/>
              </a:rPr>
              <a:t>Symmetrically, if the child z that follows k in node x has at least t keys, find the successor k' and delete and replace as before. Note that finding k' and deleting it can be performed in a single downward pass.</a:t>
            </a:r>
          </a:p>
          <a:p>
            <a:pPr algn="just"/>
            <a:endParaRPr lang="en-US" sz="2400" dirty="0">
              <a:latin typeface="+mn-lt"/>
            </a:endParaRPr>
          </a:p>
          <a:p>
            <a:pPr algn="just"/>
            <a:r>
              <a:rPr lang="en-US" sz="2400" b="1" dirty="0">
                <a:solidFill>
                  <a:srgbClr val="6F0745"/>
                </a:solidFill>
                <a:latin typeface="+mn-lt"/>
              </a:rPr>
              <a:t>Case-II-C:</a:t>
            </a:r>
          </a:p>
          <a:p>
            <a:pPr algn="just"/>
            <a:r>
              <a:rPr lang="en-US" sz="2400" dirty="0">
                <a:latin typeface="+mn-lt"/>
              </a:rPr>
              <a:t>Otherwise, if both y and z have only t−1 (minimum number) keys, merge k and all of z into y, so that both k and the pointer to z are removed from x. y now contains 2t − 1 keys, and subsequently k is deleted.</a:t>
            </a:r>
          </a:p>
        </p:txBody>
      </p:sp>
    </p:spTree>
    <p:extLst>
      <p:ext uri="{BB962C8B-B14F-4D97-AF65-F5344CB8AC3E}">
        <p14:creationId xmlns:p14="http://schemas.microsoft.com/office/powerpoint/2010/main" val="360938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B58AF84-24ED-4C56-A277-BB0249F11538}"/>
              </a:ext>
            </a:extLst>
          </p:cNvPr>
          <p:cNvSpPr txBox="1">
            <a:spLocks/>
          </p:cNvSpPr>
          <p:nvPr/>
        </p:nvSpPr>
        <p:spPr>
          <a:xfrm>
            <a:off x="1972965" y="1693097"/>
            <a:ext cx="8246070" cy="4795385"/>
          </a:xfrm>
          <a:prstGeom prst="rect">
            <a:avLst/>
          </a:prstGeom>
        </p:spPr>
        <p:txBody>
          <a:bodyPr>
            <a:normAutofit lnSpcReduction="1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indent="-463550"/>
            <a:r>
              <a:rPr lang="en-US" sz="3200" dirty="0"/>
              <a:t>Threaded Binary Trees</a:t>
            </a:r>
          </a:p>
          <a:p>
            <a:pPr marL="463550" indent="-463550"/>
            <a:r>
              <a:rPr lang="en-US" sz="3200" dirty="0"/>
              <a:t>AVL Tree</a:t>
            </a:r>
          </a:p>
          <a:p>
            <a:pPr marL="463550" indent="-463550"/>
            <a:r>
              <a:rPr lang="en-US" sz="3200" dirty="0"/>
              <a:t>B-Tree </a:t>
            </a:r>
          </a:p>
          <a:p>
            <a:pPr marL="1885950" lvl="5" indent="-514350">
              <a:buFont typeface="+mj-lt"/>
              <a:buAutoNum type="arabicPeriod"/>
            </a:pPr>
            <a:r>
              <a:rPr lang="en-US" sz="3000" dirty="0"/>
              <a:t>Insertion</a:t>
            </a:r>
          </a:p>
          <a:p>
            <a:pPr marL="1885950" lvl="5" indent="-514350">
              <a:buFont typeface="+mj-lt"/>
              <a:buAutoNum type="arabicPeriod"/>
            </a:pPr>
            <a:r>
              <a:rPr lang="en-US" sz="3000" dirty="0"/>
              <a:t>Deletion</a:t>
            </a:r>
          </a:p>
          <a:p>
            <a:pPr marL="463550" indent="-463550"/>
            <a:r>
              <a:rPr lang="en-US" sz="3200" dirty="0"/>
              <a:t>Splay Trees</a:t>
            </a:r>
          </a:p>
          <a:p>
            <a:pPr marL="463550" indent="-463550"/>
            <a:r>
              <a:rPr lang="en-US" sz="3200" dirty="0"/>
              <a:t>Heap Trees</a:t>
            </a:r>
          </a:p>
          <a:p>
            <a:pPr marL="463550" indent="-463550"/>
            <a:r>
              <a:rPr lang="en-US" sz="3200" dirty="0"/>
              <a:t>Heapify Procedure</a:t>
            </a:r>
          </a:p>
          <a:p>
            <a:pPr marL="463550" indent="-463550"/>
            <a:r>
              <a:rPr lang="en-US" sz="3200" dirty="0"/>
              <a:t>Tries</a:t>
            </a:r>
          </a:p>
        </p:txBody>
      </p:sp>
      <p:sp>
        <p:nvSpPr>
          <p:cNvPr id="10" name="Title 1">
            <a:extLst>
              <a:ext uri="{FF2B5EF4-FFF2-40B4-BE49-F238E27FC236}">
                <a16:creationId xmlns:a16="http://schemas.microsoft.com/office/drawing/2014/main" id="{DA6B25B1-DB3C-45AE-8ADA-D8BCE176F584}"/>
              </a:ext>
            </a:extLst>
          </p:cNvPr>
          <p:cNvSpPr txBox="1">
            <a:spLocks/>
          </p:cNvSpPr>
          <p:nvPr/>
        </p:nvSpPr>
        <p:spPr>
          <a:xfrm>
            <a:off x="1972965" y="519169"/>
            <a:ext cx="8246070" cy="610820"/>
          </a:xfrm>
          <a:prstGeom prst="rect">
            <a:avLst/>
          </a:prstGeom>
        </p:spPr>
        <p:txBody>
          <a:bodyPr>
            <a:normAutofit fontScale="9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spcBef>
                <a:spcPts val="0"/>
              </a:spcBef>
              <a:spcAft>
                <a:spcPts val="0"/>
              </a:spcAft>
              <a:defRPr/>
            </a:pPr>
            <a:r>
              <a:rPr lang="en-US" sz="4000" b="1" dirty="0">
                <a:solidFill>
                  <a:srgbClr val="E00D50"/>
                </a:solidFill>
                <a:latin typeface="Raleway"/>
              </a:rPr>
              <a:t>UNIT II – ADVANCED TREE CONCEPTS</a:t>
            </a:r>
          </a:p>
        </p:txBody>
      </p:sp>
    </p:spTree>
    <p:extLst>
      <p:ext uri="{BB962C8B-B14F-4D97-AF65-F5344CB8AC3E}">
        <p14:creationId xmlns:p14="http://schemas.microsoft.com/office/powerpoint/2010/main" val="2358991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77C24D-7486-4DC2-8FF5-13B836C0FF06}"/>
              </a:ext>
            </a:extLst>
          </p:cNvPr>
          <p:cNvSpPr txBox="1">
            <a:spLocks/>
          </p:cNvSpPr>
          <p:nvPr/>
        </p:nvSpPr>
        <p:spPr bwMode="auto">
          <a:xfrm>
            <a:off x="1208881" y="139781"/>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8" name="TextBox 7">
            <a:extLst>
              <a:ext uri="{FF2B5EF4-FFF2-40B4-BE49-F238E27FC236}">
                <a16:creationId xmlns:a16="http://schemas.microsoft.com/office/drawing/2014/main" id="{CA78E75A-9E6D-492B-AECD-54FA68B2D67C}"/>
              </a:ext>
            </a:extLst>
          </p:cNvPr>
          <p:cNvSpPr txBox="1"/>
          <p:nvPr/>
        </p:nvSpPr>
        <p:spPr>
          <a:xfrm>
            <a:off x="776614" y="1455240"/>
            <a:ext cx="10885118" cy="5262979"/>
          </a:xfrm>
          <a:prstGeom prst="rect">
            <a:avLst/>
          </a:prstGeom>
          <a:noFill/>
        </p:spPr>
        <p:txBody>
          <a:bodyPr wrap="square" rtlCol="0">
            <a:spAutoFit/>
          </a:bodyPr>
          <a:lstStyle/>
          <a:p>
            <a:pPr algn="just"/>
            <a:r>
              <a:rPr lang="en-US" sz="2400" b="1" dirty="0">
                <a:solidFill>
                  <a:srgbClr val="6F0745"/>
                </a:solidFill>
                <a:latin typeface="+mn-lt"/>
              </a:rPr>
              <a:t>Case-III :</a:t>
            </a:r>
            <a:r>
              <a:rPr lang="en-US" sz="2400" b="1" dirty="0">
                <a:latin typeface="+mn-lt"/>
              </a:rPr>
              <a:t> </a:t>
            </a:r>
            <a:r>
              <a:rPr lang="en-US" sz="2400" dirty="0">
                <a:latin typeface="+mn-lt"/>
              </a:rPr>
              <a:t>If key k is not present in an internal node x, determine the root of the appropriate subtree that must contain k. If the root has only t − 1 keys, execute either of the following two cases to ensure that we descend to a node containing at least t keys. Finally, recurse to the appropriate child of x.</a:t>
            </a:r>
          </a:p>
          <a:p>
            <a:pPr algn="just"/>
            <a:endParaRPr lang="en-US" sz="2400" dirty="0">
              <a:latin typeface="+mn-lt"/>
            </a:endParaRPr>
          </a:p>
          <a:p>
            <a:pPr algn="just"/>
            <a:r>
              <a:rPr lang="en-US" sz="2400" b="1" dirty="0">
                <a:solidFill>
                  <a:srgbClr val="6F0745"/>
                </a:solidFill>
                <a:latin typeface="+mn-lt"/>
              </a:rPr>
              <a:t>Case-III -A :</a:t>
            </a:r>
          </a:p>
          <a:p>
            <a:pPr algn="just"/>
            <a:r>
              <a:rPr lang="en-US" sz="2400" dirty="0">
                <a:latin typeface="+mn-lt"/>
              </a:rPr>
              <a:t>If the root has only t−1 keys but has a sibling with t keys, give the root an extra key by moving a key from x to the root, moving a key from the roots immediate left or right sibling up into x, and moving the appropriate child from the sibling to x.</a:t>
            </a:r>
          </a:p>
          <a:p>
            <a:pPr algn="just"/>
            <a:endParaRPr lang="en-US" sz="2400" dirty="0">
              <a:latin typeface="+mn-lt"/>
            </a:endParaRPr>
          </a:p>
          <a:p>
            <a:pPr algn="just"/>
            <a:r>
              <a:rPr lang="en-US" sz="2400" b="1" dirty="0">
                <a:solidFill>
                  <a:srgbClr val="6F0745"/>
                </a:solidFill>
                <a:latin typeface="+mn-lt"/>
              </a:rPr>
              <a:t>Case-III-B:</a:t>
            </a:r>
          </a:p>
          <a:p>
            <a:pPr algn="just"/>
            <a:r>
              <a:rPr lang="en-US" sz="2400" dirty="0">
                <a:latin typeface="+mn-lt"/>
              </a:rPr>
              <a:t>If the root and all of its siblings have t−1 keys, merge the root with one sibling. This involves moving a key down from x into the new merged node to become the median key for that node.</a:t>
            </a:r>
          </a:p>
        </p:txBody>
      </p:sp>
    </p:spTree>
    <p:extLst>
      <p:ext uri="{BB962C8B-B14F-4D97-AF65-F5344CB8AC3E}">
        <p14:creationId xmlns:p14="http://schemas.microsoft.com/office/powerpoint/2010/main" val="74441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17EEF9-9D29-43EF-A58E-9221ED3AB31E}"/>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4" name="Picture 3">
            <a:extLst>
              <a:ext uri="{FF2B5EF4-FFF2-40B4-BE49-F238E27FC236}">
                <a16:creationId xmlns:a16="http://schemas.microsoft.com/office/drawing/2014/main" id="{E8393959-BEDC-4AC5-A068-1FCB7428925D}"/>
              </a:ext>
            </a:extLst>
          </p:cNvPr>
          <p:cNvPicPr>
            <a:picLocks noChangeAspect="1"/>
          </p:cNvPicPr>
          <p:nvPr/>
        </p:nvPicPr>
        <p:blipFill>
          <a:blip r:embed="rId3"/>
          <a:stretch>
            <a:fillRect/>
          </a:stretch>
        </p:blipFill>
        <p:spPr>
          <a:xfrm>
            <a:off x="2116899" y="1284453"/>
            <a:ext cx="9346307" cy="2601663"/>
          </a:xfrm>
          <a:prstGeom prst="rect">
            <a:avLst/>
          </a:prstGeom>
        </p:spPr>
      </p:pic>
      <p:pic>
        <p:nvPicPr>
          <p:cNvPr id="8" name="Picture 7">
            <a:extLst>
              <a:ext uri="{FF2B5EF4-FFF2-40B4-BE49-F238E27FC236}">
                <a16:creationId xmlns:a16="http://schemas.microsoft.com/office/drawing/2014/main" id="{D7D3D731-003C-416C-A823-274455438D03}"/>
              </a:ext>
            </a:extLst>
          </p:cNvPr>
          <p:cNvPicPr>
            <a:picLocks noChangeAspect="1"/>
          </p:cNvPicPr>
          <p:nvPr/>
        </p:nvPicPr>
        <p:blipFill>
          <a:blip r:embed="rId4"/>
          <a:stretch>
            <a:fillRect/>
          </a:stretch>
        </p:blipFill>
        <p:spPr>
          <a:xfrm>
            <a:off x="1814381" y="4028443"/>
            <a:ext cx="9648825" cy="2829557"/>
          </a:xfrm>
          <a:prstGeom prst="rect">
            <a:avLst/>
          </a:prstGeom>
        </p:spPr>
      </p:pic>
      <p:sp>
        <p:nvSpPr>
          <p:cNvPr id="11" name="TextBox 10">
            <a:extLst>
              <a:ext uri="{FF2B5EF4-FFF2-40B4-BE49-F238E27FC236}">
                <a16:creationId xmlns:a16="http://schemas.microsoft.com/office/drawing/2014/main" id="{6588CE05-9E91-440C-A38D-1EE05174B4A3}"/>
              </a:ext>
            </a:extLst>
          </p:cNvPr>
          <p:cNvSpPr txBox="1"/>
          <p:nvPr/>
        </p:nvSpPr>
        <p:spPr>
          <a:xfrm>
            <a:off x="538619" y="3059668"/>
            <a:ext cx="1578280" cy="369332"/>
          </a:xfrm>
          <a:prstGeom prst="rect">
            <a:avLst/>
          </a:prstGeom>
          <a:noFill/>
        </p:spPr>
        <p:txBody>
          <a:bodyPr wrap="square" rtlCol="0">
            <a:spAutoFit/>
          </a:bodyPr>
          <a:lstStyle/>
          <a:p>
            <a:pPr algn="l"/>
            <a:r>
              <a:rPr lang="en-US" b="1" i="0" dirty="0">
                <a:solidFill>
                  <a:srgbClr val="6F0745"/>
                </a:solidFill>
                <a:effectLst/>
                <a:latin typeface="Segoe UI" panose="020B0502040204020203" pitchFamily="34" charset="0"/>
              </a:rPr>
              <a:t>Delete (6)</a:t>
            </a:r>
          </a:p>
        </p:txBody>
      </p:sp>
      <p:sp>
        <p:nvSpPr>
          <p:cNvPr id="13" name="TextBox 12">
            <a:extLst>
              <a:ext uri="{FF2B5EF4-FFF2-40B4-BE49-F238E27FC236}">
                <a16:creationId xmlns:a16="http://schemas.microsoft.com/office/drawing/2014/main" id="{0A2C7E85-BDE5-46C9-9528-CDDED79F5731}"/>
              </a:ext>
            </a:extLst>
          </p:cNvPr>
          <p:cNvSpPr txBox="1"/>
          <p:nvPr/>
        </p:nvSpPr>
        <p:spPr>
          <a:xfrm>
            <a:off x="1490597" y="819389"/>
            <a:ext cx="10864241" cy="461665"/>
          </a:xfrm>
          <a:prstGeom prst="rect">
            <a:avLst/>
          </a:prstGeom>
          <a:noFill/>
        </p:spPr>
        <p:txBody>
          <a:bodyPr wrap="square">
            <a:spAutoFit/>
          </a:bodyPr>
          <a:lstStyle/>
          <a:p>
            <a:r>
              <a:rPr lang="en-US" sz="2400" b="1" dirty="0">
                <a:solidFill>
                  <a:srgbClr val="6F0745"/>
                </a:solidFill>
                <a:latin typeface="+mn-lt"/>
              </a:rPr>
              <a:t>Case I : </a:t>
            </a:r>
            <a:r>
              <a:rPr lang="en-US" sz="2400" b="0" i="0" dirty="0">
                <a:solidFill>
                  <a:srgbClr val="444444"/>
                </a:solidFill>
                <a:effectLst/>
                <a:latin typeface="+mn-lt"/>
              </a:rPr>
              <a:t>Key </a:t>
            </a:r>
            <a:r>
              <a:rPr lang="en-US" sz="2400" dirty="0">
                <a:solidFill>
                  <a:srgbClr val="444444"/>
                </a:solidFill>
                <a:latin typeface="+mn-lt"/>
              </a:rPr>
              <a:t>K</a:t>
            </a:r>
            <a:r>
              <a:rPr lang="en-US" sz="2400" b="0" i="0" dirty="0">
                <a:solidFill>
                  <a:srgbClr val="444444"/>
                </a:solidFill>
                <a:effectLst/>
                <a:latin typeface="+mn-lt"/>
              </a:rPr>
              <a:t> is in node X and X is a leaf, simply delete K from X.</a:t>
            </a:r>
            <a:endParaRPr lang="en-US" sz="2400" dirty="0">
              <a:latin typeface="+mn-lt"/>
            </a:endParaRPr>
          </a:p>
        </p:txBody>
      </p:sp>
    </p:spTree>
    <p:extLst>
      <p:ext uri="{BB962C8B-B14F-4D97-AF65-F5344CB8AC3E}">
        <p14:creationId xmlns:p14="http://schemas.microsoft.com/office/powerpoint/2010/main" val="627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17EEF9-9D29-43EF-A58E-9221ED3AB31E}"/>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11" name="TextBox 10">
            <a:extLst>
              <a:ext uri="{FF2B5EF4-FFF2-40B4-BE49-F238E27FC236}">
                <a16:creationId xmlns:a16="http://schemas.microsoft.com/office/drawing/2014/main" id="{6588CE05-9E91-440C-A38D-1EE05174B4A3}"/>
              </a:ext>
            </a:extLst>
          </p:cNvPr>
          <p:cNvSpPr txBox="1"/>
          <p:nvPr/>
        </p:nvSpPr>
        <p:spPr>
          <a:xfrm>
            <a:off x="443304" y="2817163"/>
            <a:ext cx="1578280" cy="369332"/>
          </a:xfrm>
          <a:prstGeom prst="rect">
            <a:avLst/>
          </a:prstGeom>
          <a:noFill/>
        </p:spPr>
        <p:txBody>
          <a:bodyPr wrap="square" rtlCol="0">
            <a:spAutoFit/>
          </a:bodyPr>
          <a:lstStyle/>
          <a:p>
            <a:pPr algn="l"/>
            <a:r>
              <a:rPr lang="en-US" b="1" i="0" dirty="0">
                <a:solidFill>
                  <a:srgbClr val="6F0745"/>
                </a:solidFill>
                <a:effectLst/>
                <a:latin typeface="Segoe UI" panose="020B0502040204020203" pitchFamily="34" charset="0"/>
              </a:rPr>
              <a:t>Delete (13)</a:t>
            </a:r>
          </a:p>
        </p:txBody>
      </p:sp>
      <p:sp>
        <p:nvSpPr>
          <p:cNvPr id="13" name="TextBox 12">
            <a:extLst>
              <a:ext uri="{FF2B5EF4-FFF2-40B4-BE49-F238E27FC236}">
                <a16:creationId xmlns:a16="http://schemas.microsoft.com/office/drawing/2014/main" id="{0A2C7E85-BDE5-46C9-9528-CDDED79F5731}"/>
              </a:ext>
            </a:extLst>
          </p:cNvPr>
          <p:cNvSpPr txBox="1"/>
          <p:nvPr/>
        </p:nvSpPr>
        <p:spPr>
          <a:xfrm>
            <a:off x="1206672" y="747831"/>
            <a:ext cx="10392429" cy="1015663"/>
          </a:xfrm>
          <a:prstGeom prst="rect">
            <a:avLst/>
          </a:prstGeom>
          <a:noFill/>
        </p:spPr>
        <p:txBody>
          <a:bodyPr wrap="square">
            <a:spAutoFit/>
          </a:bodyPr>
          <a:lstStyle/>
          <a:p>
            <a:pPr algn="just"/>
            <a:r>
              <a:rPr lang="en-US" sz="2000" b="1" dirty="0">
                <a:solidFill>
                  <a:srgbClr val="6F0745"/>
                </a:solidFill>
                <a:latin typeface="+mn-lt"/>
              </a:rPr>
              <a:t>Case II A,B : </a:t>
            </a:r>
            <a:r>
              <a:rPr lang="en-US" sz="2000" b="0" i="0" dirty="0">
                <a:solidFill>
                  <a:srgbClr val="444444"/>
                </a:solidFill>
                <a:effectLst/>
                <a:latin typeface="Segoe UI" panose="020B0502040204020203" pitchFamily="34" charset="0"/>
              </a:rPr>
              <a:t>Symmetrically, if the child z that follows k in node x has at least t keys, find the successor k' and delete and replace as before. Note that finding k' and deleting it can be performed in a single downward pass.</a:t>
            </a:r>
            <a:endParaRPr lang="en-US" sz="2000" dirty="0">
              <a:latin typeface="+mn-lt"/>
            </a:endParaRPr>
          </a:p>
        </p:txBody>
      </p:sp>
      <p:pic>
        <p:nvPicPr>
          <p:cNvPr id="3" name="Picture 2">
            <a:extLst>
              <a:ext uri="{FF2B5EF4-FFF2-40B4-BE49-F238E27FC236}">
                <a16:creationId xmlns:a16="http://schemas.microsoft.com/office/drawing/2014/main" id="{F5301491-1E36-4AEB-BED0-B10BA6941C9C}"/>
              </a:ext>
            </a:extLst>
          </p:cNvPr>
          <p:cNvPicPr>
            <a:picLocks noChangeAspect="1"/>
          </p:cNvPicPr>
          <p:nvPr/>
        </p:nvPicPr>
        <p:blipFill>
          <a:blip r:embed="rId3"/>
          <a:stretch>
            <a:fillRect/>
          </a:stretch>
        </p:blipFill>
        <p:spPr>
          <a:xfrm>
            <a:off x="2223629" y="1641010"/>
            <a:ext cx="9726199" cy="2542785"/>
          </a:xfrm>
          <a:prstGeom prst="rect">
            <a:avLst/>
          </a:prstGeom>
        </p:spPr>
      </p:pic>
      <p:pic>
        <p:nvPicPr>
          <p:cNvPr id="6" name="Picture 5">
            <a:extLst>
              <a:ext uri="{FF2B5EF4-FFF2-40B4-BE49-F238E27FC236}">
                <a16:creationId xmlns:a16="http://schemas.microsoft.com/office/drawing/2014/main" id="{229BED10-1F1B-4404-9137-8E5C6ABFFE88}"/>
              </a:ext>
            </a:extLst>
          </p:cNvPr>
          <p:cNvPicPr>
            <a:picLocks noChangeAspect="1"/>
          </p:cNvPicPr>
          <p:nvPr/>
        </p:nvPicPr>
        <p:blipFill>
          <a:blip r:embed="rId4"/>
          <a:stretch>
            <a:fillRect/>
          </a:stretch>
        </p:blipFill>
        <p:spPr>
          <a:xfrm>
            <a:off x="1819535" y="4258585"/>
            <a:ext cx="10130293" cy="2542786"/>
          </a:xfrm>
          <a:prstGeom prst="rect">
            <a:avLst/>
          </a:prstGeom>
        </p:spPr>
      </p:pic>
    </p:spTree>
    <p:extLst>
      <p:ext uri="{BB962C8B-B14F-4D97-AF65-F5344CB8AC3E}">
        <p14:creationId xmlns:p14="http://schemas.microsoft.com/office/powerpoint/2010/main" val="16149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08C910-7099-44B8-920E-4D6926C66C56}"/>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7" name="TextBox 6">
            <a:extLst>
              <a:ext uri="{FF2B5EF4-FFF2-40B4-BE49-F238E27FC236}">
                <a16:creationId xmlns:a16="http://schemas.microsoft.com/office/drawing/2014/main" id="{13BC3089-69E4-4ABE-9457-C054BE075B00}"/>
              </a:ext>
            </a:extLst>
          </p:cNvPr>
          <p:cNvSpPr txBox="1"/>
          <p:nvPr/>
        </p:nvSpPr>
        <p:spPr>
          <a:xfrm>
            <a:off x="1206673" y="747831"/>
            <a:ext cx="10505163" cy="1015663"/>
          </a:xfrm>
          <a:prstGeom prst="rect">
            <a:avLst/>
          </a:prstGeom>
          <a:noFill/>
        </p:spPr>
        <p:txBody>
          <a:bodyPr wrap="square">
            <a:spAutoFit/>
          </a:bodyPr>
          <a:lstStyle/>
          <a:p>
            <a:pPr algn="just"/>
            <a:r>
              <a:rPr lang="en-US" sz="2000" b="1" dirty="0">
                <a:solidFill>
                  <a:srgbClr val="6F0745"/>
                </a:solidFill>
                <a:latin typeface="+mn-lt"/>
              </a:rPr>
              <a:t>Case II C : </a:t>
            </a:r>
            <a:r>
              <a:rPr lang="en-US" sz="2000" b="0" i="0" dirty="0">
                <a:solidFill>
                  <a:srgbClr val="444444"/>
                </a:solidFill>
                <a:effectLst/>
                <a:latin typeface="Segoe UI" panose="020B0502040204020203" pitchFamily="34" charset="0"/>
              </a:rPr>
              <a:t>Otherwise, if both y and z have only t−1 (minimum number) keys, merge k and all of z into y, so that both k and the pointer to z are removed from x. y now contains 2t − 1 keys, and subsequently k is deleted.</a:t>
            </a:r>
            <a:endParaRPr lang="en-US" sz="2000" dirty="0">
              <a:latin typeface="+mn-lt"/>
            </a:endParaRPr>
          </a:p>
        </p:txBody>
      </p:sp>
      <p:pic>
        <p:nvPicPr>
          <p:cNvPr id="9" name="Picture 8">
            <a:extLst>
              <a:ext uri="{FF2B5EF4-FFF2-40B4-BE49-F238E27FC236}">
                <a16:creationId xmlns:a16="http://schemas.microsoft.com/office/drawing/2014/main" id="{5111721E-789B-4330-BA2E-457B305FC5B9}"/>
              </a:ext>
            </a:extLst>
          </p:cNvPr>
          <p:cNvPicPr>
            <a:picLocks noChangeAspect="1"/>
          </p:cNvPicPr>
          <p:nvPr/>
        </p:nvPicPr>
        <p:blipFill>
          <a:blip r:embed="rId2"/>
          <a:stretch>
            <a:fillRect/>
          </a:stretch>
        </p:blipFill>
        <p:spPr>
          <a:xfrm>
            <a:off x="2342367" y="1631432"/>
            <a:ext cx="9006213" cy="2529540"/>
          </a:xfrm>
          <a:prstGeom prst="rect">
            <a:avLst/>
          </a:prstGeom>
        </p:spPr>
      </p:pic>
      <p:pic>
        <p:nvPicPr>
          <p:cNvPr id="11" name="Picture 10">
            <a:extLst>
              <a:ext uri="{FF2B5EF4-FFF2-40B4-BE49-F238E27FC236}">
                <a16:creationId xmlns:a16="http://schemas.microsoft.com/office/drawing/2014/main" id="{B3344A18-B55D-4D77-A1C5-0E0F5595F158}"/>
              </a:ext>
            </a:extLst>
          </p:cNvPr>
          <p:cNvPicPr>
            <a:picLocks noChangeAspect="1"/>
          </p:cNvPicPr>
          <p:nvPr/>
        </p:nvPicPr>
        <p:blipFill>
          <a:blip r:embed="rId3"/>
          <a:stretch>
            <a:fillRect/>
          </a:stretch>
        </p:blipFill>
        <p:spPr>
          <a:xfrm>
            <a:off x="1327759" y="4260417"/>
            <a:ext cx="10623897" cy="2529540"/>
          </a:xfrm>
          <a:prstGeom prst="rect">
            <a:avLst/>
          </a:prstGeom>
        </p:spPr>
      </p:pic>
      <p:sp>
        <p:nvSpPr>
          <p:cNvPr id="13" name="TextBox 12">
            <a:extLst>
              <a:ext uri="{FF2B5EF4-FFF2-40B4-BE49-F238E27FC236}">
                <a16:creationId xmlns:a16="http://schemas.microsoft.com/office/drawing/2014/main" id="{11491F47-3DF9-4D36-A094-2F9B8E2CFB84}"/>
              </a:ext>
            </a:extLst>
          </p:cNvPr>
          <p:cNvSpPr txBox="1"/>
          <p:nvPr/>
        </p:nvSpPr>
        <p:spPr>
          <a:xfrm>
            <a:off x="443304" y="2817163"/>
            <a:ext cx="1578280" cy="369332"/>
          </a:xfrm>
          <a:prstGeom prst="rect">
            <a:avLst/>
          </a:prstGeom>
          <a:noFill/>
        </p:spPr>
        <p:txBody>
          <a:bodyPr wrap="square" rtlCol="0">
            <a:spAutoFit/>
          </a:bodyPr>
          <a:lstStyle/>
          <a:p>
            <a:pPr algn="l"/>
            <a:r>
              <a:rPr lang="en-US" b="1" i="0" dirty="0">
                <a:solidFill>
                  <a:srgbClr val="6F0745"/>
                </a:solidFill>
                <a:effectLst/>
                <a:latin typeface="Segoe UI" panose="020B0502040204020203" pitchFamily="34" charset="0"/>
              </a:rPr>
              <a:t>Delete (</a:t>
            </a:r>
            <a:r>
              <a:rPr lang="en-US" b="1" dirty="0">
                <a:solidFill>
                  <a:srgbClr val="6F0745"/>
                </a:solidFill>
                <a:latin typeface="Segoe UI" panose="020B0502040204020203" pitchFamily="34" charset="0"/>
              </a:rPr>
              <a:t>7</a:t>
            </a:r>
            <a:r>
              <a:rPr lang="en-US" b="1" i="0" dirty="0">
                <a:solidFill>
                  <a:srgbClr val="6F0745"/>
                </a:solidFill>
                <a:effectLst/>
                <a:latin typeface="Segoe UI" panose="020B0502040204020203" pitchFamily="34" charset="0"/>
              </a:rPr>
              <a:t>)</a:t>
            </a:r>
          </a:p>
        </p:txBody>
      </p:sp>
    </p:spTree>
    <p:extLst>
      <p:ext uri="{BB962C8B-B14F-4D97-AF65-F5344CB8AC3E}">
        <p14:creationId xmlns:p14="http://schemas.microsoft.com/office/powerpoint/2010/main" val="144136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2ADEF9-BBE9-4B03-98DE-8B9C36628D46}"/>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5" name="TextBox 4">
            <a:extLst>
              <a:ext uri="{FF2B5EF4-FFF2-40B4-BE49-F238E27FC236}">
                <a16:creationId xmlns:a16="http://schemas.microsoft.com/office/drawing/2014/main" id="{DC39EDC3-1879-48F4-9170-1E043F8D7B9F}"/>
              </a:ext>
            </a:extLst>
          </p:cNvPr>
          <p:cNvSpPr txBox="1"/>
          <p:nvPr/>
        </p:nvSpPr>
        <p:spPr>
          <a:xfrm>
            <a:off x="1206674" y="836653"/>
            <a:ext cx="10304746" cy="1015663"/>
          </a:xfrm>
          <a:prstGeom prst="rect">
            <a:avLst/>
          </a:prstGeom>
          <a:noFill/>
        </p:spPr>
        <p:txBody>
          <a:bodyPr wrap="square">
            <a:spAutoFit/>
          </a:bodyPr>
          <a:lstStyle/>
          <a:p>
            <a:pPr algn="just"/>
            <a:r>
              <a:rPr lang="en-US" sz="2000" b="1" dirty="0">
                <a:solidFill>
                  <a:srgbClr val="6F0745"/>
                </a:solidFill>
                <a:latin typeface="+mn-lt"/>
              </a:rPr>
              <a:t>Case-III-A: </a:t>
            </a:r>
            <a:r>
              <a:rPr lang="en-US" sz="2000" b="0" i="0" dirty="0">
                <a:solidFill>
                  <a:srgbClr val="444444"/>
                </a:solidFill>
                <a:effectLst/>
                <a:latin typeface="Segoe UI" panose="020B0502040204020203" pitchFamily="34" charset="0"/>
              </a:rPr>
              <a:t>If the root has only t−1 keys but has a sibling with t keys, give the root an extra key by moving a key from x to the root, moving a key from the roots immediate left or right sibling up into x, and moving the appropriate child from the sibling to x.</a:t>
            </a:r>
            <a:endParaRPr lang="en-US" sz="2000" dirty="0">
              <a:latin typeface="+mn-lt"/>
            </a:endParaRPr>
          </a:p>
        </p:txBody>
      </p:sp>
      <p:pic>
        <p:nvPicPr>
          <p:cNvPr id="7" name="Picture 6">
            <a:extLst>
              <a:ext uri="{FF2B5EF4-FFF2-40B4-BE49-F238E27FC236}">
                <a16:creationId xmlns:a16="http://schemas.microsoft.com/office/drawing/2014/main" id="{02941E21-916D-4BAE-BE3A-0E9C74CB46BA}"/>
              </a:ext>
            </a:extLst>
          </p:cNvPr>
          <p:cNvPicPr>
            <a:picLocks noChangeAspect="1"/>
          </p:cNvPicPr>
          <p:nvPr/>
        </p:nvPicPr>
        <p:blipFill>
          <a:blip r:embed="rId2"/>
          <a:stretch>
            <a:fillRect/>
          </a:stretch>
        </p:blipFill>
        <p:spPr>
          <a:xfrm>
            <a:off x="2280193" y="2002946"/>
            <a:ext cx="9610725" cy="2171700"/>
          </a:xfrm>
          <a:prstGeom prst="rect">
            <a:avLst/>
          </a:prstGeom>
        </p:spPr>
      </p:pic>
      <p:pic>
        <p:nvPicPr>
          <p:cNvPr id="9" name="Picture 8">
            <a:extLst>
              <a:ext uri="{FF2B5EF4-FFF2-40B4-BE49-F238E27FC236}">
                <a16:creationId xmlns:a16="http://schemas.microsoft.com/office/drawing/2014/main" id="{EEAD191F-157C-4D71-B390-D8B26EF1208A}"/>
              </a:ext>
            </a:extLst>
          </p:cNvPr>
          <p:cNvPicPr>
            <a:picLocks noChangeAspect="1"/>
          </p:cNvPicPr>
          <p:nvPr/>
        </p:nvPicPr>
        <p:blipFill>
          <a:blip r:embed="rId3"/>
          <a:stretch>
            <a:fillRect/>
          </a:stretch>
        </p:blipFill>
        <p:spPr>
          <a:xfrm>
            <a:off x="2104110" y="4174646"/>
            <a:ext cx="9962889" cy="2571750"/>
          </a:xfrm>
          <a:prstGeom prst="rect">
            <a:avLst/>
          </a:prstGeom>
        </p:spPr>
      </p:pic>
      <p:sp>
        <p:nvSpPr>
          <p:cNvPr id="11" name="TextBox 10">
            <a:extLst>
              <a:ext uri="{FF2B5EF4-FFF2-40B4-BE49-F238E27FC236}">
                <a16:creationId xmlns:a16="http://schemas.microsoft.com/office/drawing/2014/main" id="{79FD635E-5F98-4FE3-AB31-1109A554B86D}"/>
              </a:ext>
            </a:extLst>
          </p:cNvPr>
          <p:cNvSpPr txBox="1"/>
          <p:nvPr/>
        </p:nvSpPr>
        <p:spPr>
          <a:xfrm>
            <a:off x="417534" y="3643881"/>
            <a:ext cx="1578280" cy="369332"/>
          </a:xfrm>
          <a:prstGeom prst="rect">
            <a:avLst/>
          </a:prstGeom>
          <a:noFill/>
        </p:spPr>
        <p:txBody>
          <a:bodyPr wrap="square" rtlCol="0">
            <a:spAutoFit/>
          </a:bodyPr>
          <a:lstStyle/>
          <a:p>
            <a:pPr algn="l"/>
            <a:r>
              <a:rPr lang="en-US" b="1" i="0" dirty="0">
                <a:solidFill>
                  <a:srgbClr val="6F0745"/>
                </a:solidFill>
                <a:effectLst/>
                <a:latin typeface="Segoe UI" panose="020B0502040204020203" pitchFamily="34" charset="0"/>
              </a:rPr>
              <a:t>Delete (2)</a:t>
            </a:r>
          </a:p>
        </p:txBody>
      </p:sp>
    </p:spTree>
    <p:extLst>
      <p:ext uri="{BB962C8B-B14F-4D97-AF65-F5344CB8AC3E}">
        <p14:creationId xmlns:p14="http://schemas.microsoft.com/office/powerpoint/2010/main" val="39281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A2AE14-E6A8-4EE1-A904-761F920F601E}"/>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
        <p:nvSpPr>
          <p:cNvPr id="5" name="TextBox 4">
            <a:extLst>
              <a:ext uri="{FF2B5EF4-FFF2-40B4-BE49-F238E27FC236}">
                <a16:creationId xmlns:a16="http://schemas.microsoft.com/office/drawing/2014/main" id="{6628AA73-364D-4C0D-83D3-73047FC93D72}"/>
              </a:ext>
            </a:extLst>
          </p:cNvPr>
          <p:cNvSpPr txBox="1"/>
          <p:nvPr/>
        </p:nvSpPr>
        <p:spPr>
          <a:xfrm>
            <a:off x="1206674" y="836653"/>
            <a:ext cx="10304746" cy="1015663"/>
          </a:xfrm>
          <a:prstGeom prst="rect">
            <a:avLst/>
          </a:prstGeom>
          <a:noFill/>
        </p:spPr>
        <p:txBody>
          <a:bodyPr wrap="square">
            <a:spAutoFit/>
          </a:bodyPr>
          <a:lstStyle/>
          <a:p>
            <a:pPr algn="just"/>
            <a:r>
              <a:rPr lang="en-US" sz="2000" b="1" dirty="0">
                <a:solidFill>
                  <a:srgbClr val="6F0745"/>
                </a:solidFill>
                <a:latin typeface="+mn-lt"/>
              </a:rPr>
              <a:t>Case-III-B: </a:t>
            </a:r>
            <a:r>
              <a:rPr lang="en-US" sz="2000" b="0" i="0" dirty="0">
                <a:solidFill>
                  <a:srgbClr val="444444"/>
                </a:solidFill>
                <a:effectLst/>
                <a:latin typeface="Segoe UI" panose="020B0502040204020203" pitchFamily="34" charset="0"/>
              </a:rPr>
              <a:t>If the root and all of its siblings have t−1 keys, merge the root with one sibling. This involves moving a key down from x into the new merged node to become the median key for that node.</a:t>
            </a:r>
            <a:endParaRPr lang="en-US" sz="2000" dirty="0">
              <a:latin typeface="+mn-lt"/>
            </a:endParaRPr>
          </a:p>
        </p:txBody>
      </p:sp>
      <p:sp>
        <p:nvSpPr>
          <p:cNvPr id="11" name="TextBox 10">
            <a:extLst>
              <a:ext uri="{FF2B5EF4-FFF2-40B4-BE49-F238E27FC236}">
                <a16:creationId xmlns:a16="http://schemas.microsoft.com/office/drawing/2014/main" id="{9111A173-C34F-4CD3-A7AE-38329CC6F822}"/>
              </a:ext>
            </a:extLst>
          </p:cNvPr>
          <p:cNvSpPr txBox="1"/>
          <p:nvPr/>
        </p:nvSpPr>
        <p:spPr>
          <a:xfrm>
            <a:off x="534048" y="3771476"/>
            <a:ext cx="1578280" cy="369332"/>
          </a:xfrm>
          <a:prstGeom prst="rect">
            <a:avLst/>
          </a:prstGeom>
          <a:noFill/>
        </p:spPr>
        <p:txBody>
          <a:bodyPr wrap="square" rtlCol="0">
            <a:spAutoFit/>
          </a:bodyPr>
          <a:lstStyle/>
          <a:p>
            <a:pPr algn="l"/>
            <a:r>
              <a:rPr lang="en-US" b="1" i="0" dirty="0">
                <a:solidFill>
                  <a:srgbClr val="6F0745"/>
                </a:solidFill>
                <a:effectLst/>
                <a:latin typeface="Segoe UI" panose="020B0502040204020203" pitchFamily="34" charset="0"/>
              </a:rPr>
              <a:t>Delete (11)</a:t>
            </a:r>
          </a:p>
        </p:txBody>
      </p:sp>
      <p:pic>
        <p:nvPicPr>
          <p:cNvPr id="2" name="Picture 1">
            <a:extLst>
              <a:ext uri="{FF2B5EF4-FFF2-40B4-BE49-F238E27FC236}">
                <a16:creationId xmlns:a16="http://schemas.microsoft.com/office/drawing/2014/main" id="{D49EDCE3-B46C-4566-98D1-F2C822D65E89}"/>
              </a:ext>
            </a:extLst>
          </p:cNvPr>
          <p:cNvPicPr>
            <a:picLocks noChangeAspect="1"/>
          </p:cNvPicPr>
          <p:nvPr/>
        </p:nvPicPr>
        <p:blipFill>
          <a:blip r:embed="rId2"/>
          <a:stretch>
            <a:fillRect/>
          </a:stretch>
        </p:blipFill>
        <p:spPr>
          <a:xfrm>
            <a:off x="2425148" y="1522722"/>
            <a:ext cx="8676848" cy="2373417"/>
          </a:xfrm>
          <a:prstGeom prst="rect">
            <a:avLst/>
          </a:prstGeom>
        </p:spPr>
      </p:pic>
      <p:pic>
        <p:nvPicPr>
          <p:cNvPr id="12" name="Picture 11">
            <a:extLst>
              <a:ext uri="{FF2B5EF4-FFF2-40B4-BE49-F238E27FC236}">
                <a16:creationId xmlns:a16="http://schemas.microsoft.com/office/drawing/2014/main" id="{502995AB-2F46-4A55-9734-8B13C4DBE74D}"/>
              </a:ext>
            </a:extLst>
          </p:cNvPr>
          <p:cNvPicPr>
            <a:picLocks noChangeAspect="1"/>
          </p:cNvPicPr>
          <p:nvPr/>
        </p:nvPicPr>
        <p:blipFill>
          <a:blip r:embed="rId3"/>
          <a:stretch>
            <a:fillRect/>
          </a:stretch>
        </p:blipFill>
        <p:spPr>
          <a:xfrm>
            <a:off x="14310" y="4124325"/>
            <a:ext cx="6344737" cy="2585119"/>
          </a:xfrm>
          <a:prstGeom prst="rect">
            <a:avLst/>
          </a:prstGeom>
        </p:spPr>
      </p:pic>
      <p:pic>
        <p:nvPicPr>
          <p:cNvPr id="16" name="Picture 15">
            <a:extLst>
              <a:ext uri="{FF2B5EF4-FFF2-40B4-BE49-F238E27FC236}">
                <a16:creationId xmlns:a16="http://schemas.microsoft.com/office/drawing/2014/main" id="{0F12170C-D47A-4D19-AB64-DADE9910A986}"/>
              </a:ext>
            </a:extLst>
          </p:cNvPr>
          <p:cNvPicPr>
            <a:picLocks noChangeAspect="1"/>
          </p:cNvPicPr>
          <p:nvPr/>
        </p:nvPicPr>
        <p:blipFill>
          <a:blip r:embed="rId4"/>
          <a:stretch>
            <a:fillRect/>
          </a:stretch>
        </p:blipFill>
        <p:spPr>
          <a:xfrm>
            <a:off x="6748440" y="4147219"/>
            <a:ext cx="5429250" cy="2562225"/>
          </a:xfrm>
          <a:prstGeom prst="rect">
            <a:avLst/>
          </a:prstGeom>
        </p:spPr>
      </p:pic>
    </p:spTree>
    <p:extLst>
      <p:ext uri="{BB962C8B-B14F-4D97-AF65-F5344CB8AC3E}">
        <p14:creationId xmlns:p14="http://schemas.microsoft.com/office/powerpoint/2010/main" val="236566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A20FB6A-AFC5-4F1E-B777-89409C287FA9}"/>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9" name="Picture 8">
            <a:extLst>
              <a:ext uri="{FF2B5EF4-FFF2-40B4-BE49-F238E27FC236}">
                <a16:creationId xmlns:a16="http://schemas.microsoft.com/office/drawing/2014/main" id="{243DBAFD-16FB-4B44-AFFC-8D9AE5FA4F1D}"/>
              </a:ext>
            </a:extLst>
          </p:cNvPr>
          <p:cNvPicPr>
            <a:picLocks noChangeAspect="1"/>
          </p:cNvPicPr>
          <p:nvPr/>
        </p:nvPicPr>
        <p:blipFill>
          <a:blip r:embed="rId2"/>
          <a:stretch>
            <a:fillRect/>
          </a:stretch>
        </p:blipFill>
        <p:spPr>
          <a:xfrm>
            <a:off x="2302565" y="795514"/>
            <a:ext cx="9601200" cy="3007859"/>
          </a:xfrm>
          <a:prstGeom prst="rect">
            <a:avLst/>
          </a:prstGeom>
        </p:spPr>
      </p:pic>
      <p:sp>
        <p:nvSpPr>
          <p:cNvPr id="10" name="TextBox 9">
            <a:extLst>
              <a:ext uri="{FF2B5EF4-FFF2-40B4-BE49-F238E27FC236}">
                <a16:creationId xmlns:a16="http://schemas.microsoft.com/office/drawing/2014/main" id="{B6AF467E-5DC1-4C7D-AC49-5B8A995030BE}"/>
              </a:ext>
            </a:extLst>
          </p:cNvPr>
          <p:cNvSpPr txBox="1"/>
          <p:nvPr/>
        </p:nvSpPr>
        <p:spPr>
          <a:xfrm>
            <a:off x="675861" y="1921565"/>
            <a:ext cx="2107096" cy="461665"/>
          </a:xfrm>
          <a:prstGeom prst="rect">
            <a:avLst/>
          </a:prstGeom>
          <a:noFill/>
        </p:spPr>
        <p:txBody>
          <a:bodyPr wrap="square" rtlCol="0">
            <a:spAutoFit/>
          </a:bodyPr>
          <a:lstStyle/>
          <a:p>
            <a:r>
              <a:rPr lang="en-US" sz="2400" b="1" dirty="0"/>
              <a:t>Delete (E)</a:t>
            </a:r>
          </a:p>
        </p:txBody>
      </p:sp>
      <p:pic>
        <p:nvPicPr>
          <p:cNvPr id="12" name="Picture 11">
            <a:extLst>
              <a:ext uri="{FF2B5EF4-FFF2-40B4-BE49-F238E27FC236}">
                <a16:creationId xmlns:a16="http://schemas.microsoft.com/office/drawing/2014/main" id="{748917D2-D80F-4868-9F1C-D3F2A51B7713}"/>
              </a:ext>
            </a:extLst>
          </p:cNvPr>
          <p:cNvPicPr>
            <a:picLocks noChangeAspect="1"/>
          </p:cNvPicPr>
          <p:nvPr/>
        </p:nvPicPr>
        <p:blipFill>
          <a:blip r:embed="rId3"/>
          <a:stretch>
            <a:fillRect/>
          </a:stretch>
        </p:blipFill>
        <p:spPr>
          <a:xfrm>
            <a:off x="1577009" y="3803373"/>
            <a:ext cx="10056363" cy="2858610"/>
          </a:xfrm>
          <a:prstGeom prst="rect">
            <a:avLst/>
          </a:prstGeom>
        </p:spPr>
      </p:pic>
    </p:spTree>
    <p:extLst>
      <p:ext uri="{BB962C8B-B14F-4D97-AF65-F5344CB8AC3E}">
        <p14:creationId xmlns:p14="http://schemas.microsoft.com/office/powerpoint/2010/main" val="28543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0BE165-E15E-4908-9D93-FDA38FCF443D}"/>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7" name="Picture 6">
            <a:extLst>
              <a:ext uri="{FF2B5EF4-FFF2-40B4-BE49-F238E27FC236}">
                <a16:creationId xmlns:a16="http://schemas.microsoft.com/office/drawing/2014/main" id="{99882E40-B44F-4941-83D8-3266F59B9DC0}"/>
              </a:ext>
            </a:extLst>
          </p:cNvPr>
          <p:cNvPicPr>
            <a:picLocks noChangeAspect="1"/>
          </p:cNvPicPr>
          <p:nvPr/>
        </p:nvPicPr>
        <p:blipFill>
          <a:blip r:embed="rId2"/>
          <a:stretch>
            <a:fillRect/>
          </a:stretch>
        </p:blipFill>
        <p:spPr>
          <a:xfrm>
            <a:off x="1572418" y="1351722"/>
            <a:ext cx="9410700" cy="4678017"/>
          </a:xfrm>
          <a:prstGeom prst="rect">
            <a:avLst/>
          </a:prstGeom>
        </p:spPr>
      </p:pic>
      <p:sp>
        <p:nvSpPr>
          <p:cNvPr id="9" name="TextBox 8">
            <a:extLst>
              <a:ext uri="{FF2B5EF4-FFF2-40B4-BE49-F238E27FC236}">
                <a16:creationId xmlns:a16="http://schemas.microsoft.com/office/drawing/2014/main" id="{EC3684BA-74E4-4263-9210-4C34DEF92ABB}"/>
              </a:ext>
            </a:extLst>
          </p:cNvPr>
          <p:cNvSpPr txBox="1"/>
          <p:nvPr/>
        </p:nvSpPr>
        <p:spPr>
          <a:xfrm>
            <a:off x="993913" y="2067339"/>
            <a:ext cx="2107096" cy="461665"/>
          </a:xfrm>
          <a:prstGeom prst="rect">
            <a:avLst/>
          </a:prstGeom>
          <a:noFill/>
        </p:spPr>
        <p:txBody>
          <a:bodyPr wrap="square" rtlCol="0">
            <a:spAutoFit/>
          </a:bodyPr>
          <a:lstStyle/>
          <a:p>
            <a:r>
              <a:rPr lang="en-US" sz="2400" b="1" dirty="0"/>
              <a:t>Delete (F)</a:t>
            </a:r>
          </a:p>
        </p:txBody>
      </p:sp>
    </p:spTree>
    <p:extLst>
      <p:ext uri="{BB962C8B-B14F-4D97-AF65-F5344CB8AC3E}">
        <p14:creationId xmlns:p14="http://schemas.microsoft.com/office/powerpoint/2010/main" val="3395925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2B3F0B-51D5-409D-8B37-76CD783C641C}"/>
              </a:ext>
            </a:extLst>
          </p:cNvPr>
          <p:cNvSpPr txBox="1">
            <a:spLocks/>
          </p:cNvSpPr>
          <p:nvPr/>
        </p:nvSpPr>
        <p:spPr bwMode="auto">
          <a:xfrm>
            <a:off x="1473924" y="10829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7" name="Picture 6">
            <a:extLst>
              <a:ext uri="{FF2B5EF4-FFF2-40B4-BE49-F238E27FC236}">
                <a16:creationId xmlns:a16="http://schemas.microsoft.com/office/drawing/2014/main" id="{B1480A63-27B9-4768-B955-E4C248BB8320}"/>
              </a:ext>
            </a:extLst>
          </p:cNvPr>
          <p:cNvPicPr>
            <a:picLocks noChangeAspect="1"/>
          </p:cNvPicPr>
          <p:nvPr/>
        </p:nvPicPr>
        <p:blipFill>
          <a:blip r:embed="rId2"/>
          <a:stretch>
            <a:fillRect/>
          </a:stretch>
        </p:blipFill>
        <p:spPr>
          <a:xfrm>
            <a:off x="1328149" y="1089330"/>
            <a:ext cx="10492789" cy="2650435"/>
          </a:xfrm>
          <a:prstGeom prst="rect">
            <a:avLst/>
          </a:prstGeom>
        </p:spPr>
      </p:pic>
      <p:pic>
        <p:nvPicPr>
          <p:cNvPr id="9" name="Picture 8">
            <a:extLst>
              <a:ext uri="{FF2B5EF4-FFF2-40B4-BE49-F238E27FC236}">
                <a16:creationId xmlns:a16="http://schemas.microsoft.com/office/drawing/2014/main" id="{C13FA371-8B27-435F-8453-63D965C0A15F}"/>
              </a:ext>
            </a:extLst>
          </p:cNvPr>
          <p:cNvPicPr>
            <a:picLocks noChangeAspect="1"/>
          </p:cNvPicPr>
          <p:nvPr/>
        </p:nvPicPr>
        <p:blipFill>
          <a:blip r:embed="rId3"/>
          <a:stretch>
            <a:fillRect/>
          </a:stretch>
        </p:blipFill>
        <p:spPr>
          <a:xfrm>
            <a:off x="1046920" y="3837199"/>
            <a:ext cx="10628243" cy="2912505"/>
          </a:xfrm>
          <a:prstGeom prst="rect">
            <a:avLst/>
          </a:prstGeom>
        </p:spPr>
      </p:pic>
    </p:spTree>
    <p:extLst>
      <p:ext uri="{BB962C8B-B14F-4D97-AF65-F5344CB8AC3E}">
        <p14:creationId xmlns:p14="http://schemas.microsoft.com/office/powerpoint/2010/main" val="275660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1B2D42-F120-4843-BAAF-6DABF4B21C39}"/>
              </a:ext>
            </a:extLst>
          </p:cNvPr>
          <p:cNvSpPr txBox="1">
            <a:spLocks/>
          </p:cNvSpPr>
          <p:nvPr/>
        </p:nvSpPr>
        <p:spPr bwMode="auto">
          <a:xfrm>
            <a:off x="1473924" y="108295"/>
            <a:ext cx="9774237" cy="73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7" name="Picture 6">
            <a:extLst>
              <a:ext uri="{FF2B5EF4-FFF2-40B4-BE49-F238E27FC236}">
                <a16:creationId xmlns:a16="http://schemas.microsoft.com/office/drawing/2014/main" id="{84512240-88E7-47E1-8A1F-8F59E9C0D99F}"/>
              </a:ext>
            </a:extLst>
          </p:cNvPr>
          <p:cNvPicPr>
            <a:picLocks noChangeAspect="1"/>
          </p:cNvPicPr>
          <p:nvPr/>
        </p:nvPicPr>
        <p:blipFill>
          <a:blip r:embed="rId3"/>
          <a:stretch>
            <a:fillRect/>
          </a:stretch>
        </p:blipFill>
        <p:spPr>
          <a:xfrm>
            <a:off x="2771775" y="651691"/>
            <a:ext cx="9420225" cy="2615027"/>
          </a:xfrm>
          <a:prstGeom prst="rect">
            <a:avLst/>
          </a:prstGeom>
        </p:spPr>
      </p:pic>
      <p:sp>
        <p:nvSpPr>
          <p:cNvPr id="9" name="TextBox 8">
            <a:extLst>
              <a:ext uri="{FF2B5EF4-FFF2-40B4-BE49-F238E27FC236}">
                <a16:creationId xmlns:a16="http://schemas.microsoft.com/office/drawing/2014/main" id="{8581A523-B6B3-4B9A-9728-1217BAF6771F}"/>
              </a:ext>
            </a:extLst>
          </p:cNvPr>
          <p:cNvSpPr txBox="1"/>
          <p:nvPr/>
        </p:nvSpPr>
        <p:spPr>
          <a:xfrm>
            <a:off x="569843" y="1728373"/>
            <a:ext cx="2107096" cy="461665"/>
          </a:xfrm>
          <a:prstGeom prst="rect">
            <a:avLst/>
          </a:prstGeom>
          <a:noFill/>
        </p:spPr>
        <p:txBody>
          <a:bodyPr wrap="square" rtlCol="0">
            <a:spAutoFit/>
          </a:bodyPr>
          <a:lstStyle/>
          <a:p>
            <a:r>
              <a:rPr lang="en-US" sz="2400" b="1" dirty="0"/>
              <a:t>Delete (M)</a:t>
            </a:r>
          </a:p>
        </p:txBody>
      </p:sp>
      <p:pic>
        <p:nvPicPr>
          <p:cNvPr id="11" name="Picture 10">
            <a:extLst>
              <a:ext uri="{FF2B5EF4-FFF2-40B4-BE49-F238E27FC236}">
                <a16:creationId xmlns:a16="http://schemas.microsoft.com/office/drawing/2014/main" id="{671C421F-0371-4C99-9D0F-EC32DE064810}"/>
              </a:ext>
            </a:extLst>
          </p:cNvPr>
          <p:cNvPicPr>
            <a:picLocks noChangeAspect="1"/>
          </p:cNvPicPr>
          <p:nvPr/>
        </p:nvPicPr>
        <p:blipFill>
          <a:blip r:embed="rId4"/>
          <a:stretch>
            <a:fillRect/>
          </a:stretch>
        </p:blipFill>
        <p:spPr>
          <a:xfrm>
            <a:off x="-14342" y="3429000"/>
            <a:ext cx="6001163" cy="2815874"/>
          </a:xfrm>
          <a:prstGeom prst="rect">
            <a:avLst/>
          </a:prstGeom>
        </p:spPr>
      </p:pic>
      <p:pic>
        <p:nvPicPr>
          <p:cNvPr id="13" name="Picture 12">
            <a:extLst>
              <a:ext uri="{FF2B5EF4-FFF2-40B4-BE49-F238E27FC236}">
                <a16:creationId xmlns:a16="http://schemas.microsoft.com/office/drawing/2014/main" id="{2A703820-D41F-46DA-9006-B8EEC4D1D509}"/>
              </a:ext>
            </a:extLst>
          </p:cNvPr>
          <p:cNvPicPr>
            <a:picLocks noChangeAspect="1"/>
          </p:cNvPicPr>
          <p:nvPr/>
        </p:nvPicPr>
        <p:blipFill>
          <a:blip r:embed="rId5"/>
          <a:stretch>
            <a:fillRect/>
          </a:stretch>
        </p:blipFill>
        <p:spPr>
          <a:xfrm>
            <a:off x="5986821" y="3352226"/>
            <a:ext cx="6096001" cy="2969422"/>
          </a:xfrm>
          <a:prstGeom prst="rect">
            <a:avLst/>
          </a:prstGeom>
        </p:spPr>
      </p:pic>
    </p:spTree>
    <p:extLst>
      <p:ext uri="{BB962C8B-B14F-4D97-AF65-F5344CB8AC3E}">
        <p14:creationId xmlns:p14="http://schemas.microsoft.com/office/powerpoint/2010/main" val="368599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7EB5-EE97-48D5-9C1A-6200D27C5896}"/>
              </a:ext>
            </a:extLst>
          </p:cNvPr>
          <p:cNvSpPr txBox="1">
            <a:spLocks/>
          </p:cNvSpPr>
          <p:nvPr/>
        </p:nvSpPr>
        <p:spPr>
          <a:xfrm>
            <a:off x="1972965" y="168440"/>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
        <p:nvSpPr>
          <p:cNvPr id="4" name="TextBox 3">
            <a:extLst>
              <a:ext uri="{FF2B5EF4-FFF2-40B4-BE49-F238E27FC236}">
                <a16:creationId xmlns:a16="http://schemas.microsoft.com/office/drawing/2014/main" id="{52D6573A-CE35-4975-920A-6881D69B6569}"/>
              </a:ext>
            </a:extLst>
          </p:cNvPr>
          <p:cNvSpPr txBox="1"/>
          <p:nvPr/>
        </p:nvSpPr>
        <p:spPr>
          <a:xfrm>
            <a:off x="576197" y="1185446"/>
            <a:ext cx="11275512" cy="6001643"/>
          </a:xfrm>
          <a:prstGeom prst="rect">
            <a:avLst/>
          </a:prstGeom>
          <a:noFill/>
        </p:spPr>
        <p:txBody>
          <a:bodyPr wrap="square">
            <a:spAutoFit/>
          </a:bodyPr>
          <a:lstStyle/>
          <a:p>
            <a:pPr algn="just"/>
            <a:r>
              <a:rPr lang="en-US" sz="2400" b="0" i="0" dirty="0">
                <a:solidFill>
                  <a:srgbClr val="333333"/>
                </a:solidFill>
                <a:effectLst/>
                <a:latin typeface="+mn-lt"/>
              </a:rPr>
              <a:t>In any binary tree linked list representation, there is a number of NULL pointers than actual pointers. Generally, in any binary tree linked list representation, </a:t>
            </a:r>
          </a:p>
          <a:p>
            <a:pPr algn="just"/>
            <a:endParaRPr lang="en-US" sz="2400" b="0" i="0" dirty="0">
              <a:solidFill>
                <a:srgbClr val="333333"/>
              </a:solidFill>
              <a:effectLst/>
              <a:latin typeface="+mn-lt"/>
            </a:endParaRPr>
          </a:p>
          <a:p>
            <a:pPr algn="just"/>
            <a:r>
              <a:rPr lang="en-US" sz="2400" b="0" i="0" dirty="0">
                <a:solidFill>
                  <a:srgbClr val="333333"/>
                </a:solidFill>
                <a:effectLst/>
                <a:latin typeface="+mn-lt"/>
              </a:rPr>
              <a:t>if there are </a:t>
            </a:r>
            <a:r>
              <a:rPr lang="en-US" sz="2400" b="1" i="0" dirty="0">
                <a:solidFill>
                  <a:srgbClr val="333333"/>
                </a:solidFill>
                <a:effectLst/>
                <a:latin typeface="+mn-lt"/>
              </a:rPr>
              <a:t>2N</a:t>
            </a:r>
            <a:r>
              <a:rPr lang="en-US" sz="2400" b="0" i="0" dirty="0">
                <a:solidFill>
                  <a:srgbClr val="333333"/>
                </a:solidFill>
                <a:effectLst/>
                <a:latin typeface="+mn-lt"/>
              </a:rPr>
              <a:t> number of reference fields, </a:t>
            </a:r>
          </a:p>
          <a:p>
            <a:r>
              <a:rPr lang="en-US" sz="2400" b="0" i="0" dirty="0">
                <a:solidFill>
                  <a:srgbClr val="333333"/>
                </a:solidFill>
                <a:effectLst/>
                <a:latin typeface="+mn-lt"/>
              </a:rPr>
              <a:t>         then </a:t>
            </a:r>
            <a:r>
              <a:rPr lang="en-US" sz="2400" b="1" i="0" dirty="0">
                <a:solidFill>
                  <a:srgbClr val="333333"/>
                </a:solidFill>
                <a:effectLst/>
                <a:latin typeface="+mn-lt"/>
              </a:rPr>
              <a:t>N+1</a:t>
            </a:r>
            <a:r>
              <a:rPr lang="en-US" sz="2400" b="0" i="0" dirty="0">
                <a:solidFill>
                  <a:srgbClr val="333333"/>
                </a:solidFill>
                <a:effectLst/>
                <a:latin typeface="+mn-lt"/>
              </a:rPr>
              <a:t> number of reference fields are filled with NULL ( </a:t>
            </a:r>
            <a:r>
              <a:rPr lang="en-US" sz="2400" b="1" i="0" dirty="0">
                <a:solidFill>
                  <a:srgbClr val="333333"/>
                </a:solidFill>
                <a:effectLst/>
                <a:latin typeface="+mn-lt"/>
              </a:rPr>
              <a:t>N+1 are NULL, out of 2N</a:t>
            </a:r>
            <a:r>
              <a:rPr lang="en-US" sz="2400" b="0" i="0" dirty="0">
                <a:solidFill>
                  <a:srgbClr val="333333"/>
                </a:solidFill>
                <a:effectLst/>
                <a:latin typeface="+mn-lt"/>
              </a:rPr>
              <a:t>). </a:t>
            </a:r>
          </a:p>
          <a:p>
            <a:pPr algn="just"/>
            <a:endParaRPr lang="en-US" sz="2400" dirty="0">
              <a:solidFill>
                <a:srgbClr val="333333"/>
              </a:solidFill>
              <a:latin typeface="+mn-lt"/>
            </a:endParaRPr>
          </a:p>
          <a:p>
            <a:pPr algn="just"/>
            <a:r>
              <a:rPr lang="en-US" sz="2400" b="0" i="0" dirty="0" err="1">
                <a:solidFill>
                  <a:srgbClr val="333333"/>
                </a:solidFill>
                <a:effectLst/>
                <a:latin typeface="+mn-lt"/>
              </a:rPr>
              <a:t>A.J.Perlis</a:t>
            </a:r>
            <a:r>
              <a:rPr lang="en-US" sz="2400" b="0" i="0" dirty="0">
                <a:solidFill>
                  <a:srgbClr val="333333"/>
                </a:solidFill>
                <a:effectLst/>
                <a:latin typeface="+mn-lt"/>
              </a:rPr>
              <a:t> and C. Thornton have proposed new binary tree called "</a:t>
            </a:r>
            <a:r>
              <a:rPr lang="en-US" sz="2400" b="1" i="1" dirty="0">
                <a:solidFill>
                  <a:srgbClr val="008000"/>
                </a:solidFill>
                <a:effectLst/>
                <a:latin typeface="+mn-lt"/>
              </a:rPr>
              <a:t>Threaded Binary Tree</a:t>
            </a:r>
            <a:r>
              <a:rPr lang="en-US" sz="2400" b="0" i="0" dirty="0">
                <a:solidFill>
                  <a:srgbClr val="333333"/>
                </a:solidFill>
                <a:effectLst/>
                <a:latin typeface="+mn-lt"/>
              </a:rPr>
              <a:t>", which makes use of NULL pointers to improve its traversal process. In a threaded binary tree, NULL pointers are replaced by references of other nodes in the tree. These extra references are called as </a:t>
            </a:r>
            <a:r>
              <a:rPr lang="en-US" sz="2400" b="1" i="1" dirty="0">
                <a:solidFill>
                  <a:srgbClr val="333333"/>
                </a:solidFill>
                <a:effectLst/>
                <a:latin typeface="+mn-lt"/>
              </a:rPr>
              <a:t>threads</a:t>
            </a:r>
            <a:r>
              <a:rPr lang="en-US" sz="2400" b="0" i="0" dirty="0">
                <a:solidFill>
                  <a:srgbClr val="333333"/>
                </a:solidFill>
                <a:effectLst/>
                <a:latin typeface="+mn-lt"/>
              </a:rPr>
              <a:t>. </a:t>
            </a:r>
          </a:p>
          <a:p>
            <a:pPr algn="just"/>
            <a:endParaRPr lang="en-US" sz="2400" dirty="0">
              <a:solidFill>
                <a:srgbClr val="333333"/>
              </a:solidFill>
              <a:latin typeface="+mn-lt"/>
            </a:endParaRPr>
          </a:p>
          <a:p>
            <a:pPr algn="just"/>
            <a:r>
              <a:rPr lang="en-US" sz="2400" b="0" i="0" dirty="0">
                <a:solidFill>
                  <a:srgbClr val="333333"/>
                </a:solidFill>
                <a:effectLst/>
                <a:latin typeface="+mn-lt"/>
              </a:rPr>
              <a:t>A threaded binary tree defined as follows:</a:t>
            </a:r>
          </a:p>
          <a:p>
            <a:pPr algn="just"/>
            <a:r>
              <a:rPr lang="en-US" sz="2400" b="0" i="0" dirty="0">
                <a:solidFill>
                  <a:srgbClr val="333333"/>
                </a:solidFill>
                <a:effectLst/>
                <a:latin typeface="+mn-lt"/>
              </a:rPr>
              <a:t>"A binary tree is threaded by making all </a:t>
            </a:r>
            <a:r>
              <a:rPr lang="en-US" sz="2400" b="1" i="0" dirty="0">
                <a:solidFill>
                  <a:srgbClr val="FF3399"/>
                </a:solidFill>
                <a:effectLst/>
                <a:latin typeface="+mn-lt"/>
              </a:rPr>
              <a:t>RIGHT CHILD </a:t>
            </a:r>
            <a:r>
              <a:rPr lang="en-US" sz="2400" b="0" i="0" dirty="0">
                <a:solidFill>
                  <a:srgbClr val="333333"/>
                </a:solidFill>
                <a:effectLst/>
                <a:latin typeface="+mn-lt"/>
              </a:rPr>
              <a:t>pointers that would normally be null point to the </a:t>
            </a:r>
            <a:r>
              <a:rPr lang="en-US" sz="2400" b="1" dirty="0">
                <a:solidFill>
                  <a:srgbClr val="FF3399"/>
                </a:solidFill>
                <a:latin typeface="+mn-lt"/>
              </a:rPr>
              <a:t>I</a:t>
            </a:r>
            <a:r>
              <a:rPr lang="en-US" sz="2400" b="1" i="0" dirty="0">
                <a:solidFill>
                  <a:srgbClr val="FF3399"/>
                </a:solidFill>
                <a:effectLst/>
                <a:latin typeface="+mn-lt"/>
              </a:rPr>
              <a:t>NORDER SUCCESSOR </a:t>
            </a:r>
            <a:r>
              <a:rPr lang="en-US" sz="2400" b="0" i="0" dirty="0">
                <a:solidFill>
                  <a:srgbClr val="333333"/>
                </a:solidFill>
                <a:effectLst/>
                <a:latin typeface="+mn-lt"/>
              </a:rPr>
              <a:t>of the node (if it exists), and all </a:t>
            </a:r>
            <a:r>
              <a:rPr lang="en-US" sz="2400" b="1" i="0" dirty="0">
                <a:solidFill>
                  <a:srgbClr val="FF3399"/>
                </a:solidFill>
                <a:effectLst/>
                <a:latin typeface="+mn-lt"/>
              </a:rPr>
              <a:t>LEFT CHILD </a:t>
            </a:r>
            <a:r>
              <a:rPr lang="en-US" sz="2400" b="0" i="0" dirty="0">
                <a:solidFill>
                  <a:srgbClr val="333333"/>
                </a:solidFill>
                <a:effectLst/>
                <a:latin typeface="+mn-lt"/>
              </a:rPr>
              <a:t>pointers that would normally be null point to the </a:t>
            </a:r>
            <a:r>
              <a:rPr lang="en-US" sz="2400" b="1" i="0" dirty="0">
                <a:solidFill>
                  <a:srgbClr val="FF3399"/>
                </a:solidFill>
                <a:effectLst/>
                <a:latin typeface="+mn-lt"/>
              </a:rPr>
              <a:t>INORDER PREDECESSOR </a:t>
            </a:r>
            <a:r>
              <a:rPr lang="en-US" sz="2400" b="0" i="0" dirty="0">
                <a:solidFill>
                  <a:srgbClr val="333333"/>
                </a:solidFill>
                <a:effectLst/>
                <a:latin typeface="+mn-lt"/>
              </a:rPr>
              <a:t>of the node."</a:t>
            </a:r>
          </a:p>
          <a:p>
            <a:pPr algn="just"/>
            <a:endParaRPr lang="en-US" sz="2400" dirty="0">
              <a:latin typeface="+mn-lt"/>
            </a:endParaRPr>
          </a:p>
        </p:txBody>
      </p:sp>
    </p:spTree>
    <p:extLst>
      <p:ext uri="{BB962C8B-B14F-4D97-AF65-F5344CB8AC3E}">
        <p14:creationId xmlns:p14="http://schemas.microsoft.com/office/powerpoint/2010/main" val="3397462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67D592-B4C1-4AE8-8E2A-ADAC6B5C37CF}"/>
              </a:ext>
            </a:extLst>
          </p:cNvPr>
          <p:cNvSpPr txBox="1"/>
          <p:nvPr/>
        </p:nvSpPr>
        <p:spPr>
          <a:xfrm>
            <a:off x="1158902" y="891210"/>
            <a:ext cx="10721009" cy="5755422"/>
          </a:xfrm>
          <a:prstGeom prst="rect">
            <a:avLst/>
          </a:prstGeom>
          <a:noFill/>
        </p:spPr>
        <p:txBody>
          <a:bodyPr wrap="square">
            <a:spAutoFit/>
          </a:bodyPr>
          <a:lstStyle/>
          <a:p>
            <a:pPr algn="l"/>
            <a:r>
              <a:rPr lang="en-US" sz="2300" b="1" i="0" dirty="0">
                <a:solidFill>
                  <a:srgbClr val="222222"/>
                </a:solidFill>
                <a:effectLst/>
                <a:latin typeface="Source Sans Pro" panose="020B0503030403020204" pitchFamily="34" charset="0"/>
              </a:rPr>
              <a:t>If the target key is in the leaf node</a:t>
            </a:r>
          </a:p>
          <a:p>
            <a:pPr marL="746125" indent="-395288" algn="l">
              <a:buFont typeface="Arial" panose="020B0604020202020204" pitchFamily="34" charset="0"/>
              <a:buChar char="•"/>
            </a:pPr>
            <a:r>
              <a:rPr lang="en-US" sz="2300" b="0" i="0" dirty="0">
                <a:solidFill>
                  <a:srgbClr val="222222"/>
                </a:solidFill>
                <a:effectLst/>
                <a:latin typeface="Source Sans Pro" panose="020B0503030403020204" pitchFamily="34" charset="0"/>
              </a:rPr>
              <a:t>Target is in the leaf node, more than min keys.</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Deleting this will not violate the property of B Tree</a:t>
            </a:r>
          </a:p>
          <a:p>
            <a:pPr marL="746125" indent="-395288" algn="l">
              <a:buFont typeface="Arial" panose="020B0604020202020204" pitchFamily="34" charset="0"/>
              <a:buChar char="•"/>
            </a:pPr>
            <a:r>
              <a:rPr lang="en-US" sz="2300" b="0" i="0" dirty="0">
                <a:solidFill>
                  <a:srgbClr val="222222"/>
                </a:solidFill>
                <a:effectLst/>
                <a:latin typeface="Source Sans Pro" panose="020B0503030403020204" pitchFamily="34" charset="0"/>
              </a:rPr>
              <a:t>Target is in leaf node, it has min key nodes</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Deleting this will violate the property of B Tree</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Target node can borrow key from immediate left node, or immediate right node (sibling)</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The sibling will say </a:t>
            </a:r>
            <a:r>
              <a:rPr lang="en-US" sz="2300" b="1" i="0" dirty="0">
                <a:solidFill>
                  <a:srgbClr val="222222"/>
                </a:solidFill>
                <a:effectLst/>
                <a:latin typeface="Source Sans Pro" panose="020B0503030403020204" pitchFamily="34" charset="0"/>
              </a:rPr>
              <a:t>yes</a:t>
            </a:r>
            <a:r>
              <a:rPr lang="en-US" sz="2300" b="0" i="0" dirty="0">
                <a:solidFill>
                  <a:srgbClr val="222222"/>
                </a:solidFill>
                <a:effectLst/>
                <a:latin typeface="Source Sans Pro" panose="020B0503030403020204" pitchFamily="34" charset="0"/>
              </a:rPr>
              <a:t> if it has more than minimum number of keys</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The key will be borrowed from the parent node, the max value will be transferred to a parent, the max value of the parent node will be transferred to the target node, and remove the target value</a:t>
            </a:r>
          </a:p>
          <a:p>
            <a:pPr marL="746125" indent="-395288" algn="l">
              <a:buFont typeface="Arial" panose="020B0604020202020204" pitchFamily="34" charset="0"/>
              <a:buChar char="•"/>
            </a:pPr>
            <a:r>
              <a:rPr lang="en-US" sz="2300" b="0" i="0" dirty="0">
                <a:solidFill>
                  <a:srgbClr val="222222"/>
                </a:solidFill>
                <a:effectLst/>
                <a:latin typeface="Source Sans Pro" panose="020B0503030403020204" pitchFamily="34" charset="0"/>
              </a:rPr>
              <a:t>Target is in the leaf node, but no siblings have more than min number of keys</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Search for key</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Merge with siblings and the minimum of parent nodes</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Total keys will be now more than min</a:t>
            </a:r>
          </a:p>
          <a:p>
            <a:pPr marL="1660525" lvl="3" indent="-395288">
              <a:buFont typeface="Arial" panose="020B0604020202020204" pitchFamily="34" charset="0"/>
              <a:buChar char="•"/>
            </a:pPr>
            <a:r>
              <a:rPr lang="en-US" sz="2300" b="0" i="0" dirty="0">
                <a:solidFill>
                  <a:srgbClr val="222222"/>
                </a:solidFill>
                <a:effectLst/>
                <a:latin typeface="Source Sans Pro" panose="020B0503030403020204" pitchFamily="34" charset="0"/>
              </a:rPr>
              <a:t>The target key will be replaced with the minimum of a parent node</a:t>
            </a:r>
          </a:p>
        </p:txBody>
      </p:sp>
      <p:sp>
        <p:nvSpPr>
          <p:cNvPr id="7" name="Title 1">
            <a:extLst>
              <a:ext uri="{FF2B5EF4-FFF2-40B4-BE49-F238E27FC236}">
                <a16:creationId xmlns:a16="http://schemas.microsoft.com/office/drawing/2014/main" id="{DEF7F2B8-AC2F-49F8-804F-5E3354B79B43}"/>
              </a:ext>
            </a:extLst>
          </p:cNvPr>
          <p:cNvSpPr txBox="1">
            <a:spLocks/>
          </p:cNvSpPr>
          <p:nvPr/>
        </p:nvSpPr>
        <p:spPr bwMode="auto">
          <a:xfrm>
            <a:off x="1489164" y="211368"/>
            <a:ext cx="9774237" cy="55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Tree>
    <p:extLst>
      <p:ext uri="{BB962C8B-B14F-4D97-AF65-F5344CB8AC3E}">
        <p14:creationId xmlns:p14="http://schemas.microsoft.com/office/powerpoint/2010/main" val="313057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7F204-4458-4B07-B114-0E784DBD5B00}"/>
              </a:ext>
            </a:extLst>
          </p:cNvPr>
          <p:cNvSpPr txBox="1"/>
          <p:nvPr/>
        </p:nvSpPr>
        <p:spPr>
          <a:xfrm>
            <a:off x="1127759" y="1047601"/>
            <a:ext cx="10424160" cy="4154984"/>
          </a:xfrm>
          <a:prstGeom prst="rect">
            <a:avLst/>
          </a:prstGeom>
          <a:noFill/>
        </p:spPr>
        <p:txBody>
          <a:bodyPr wrap="square">
            <a:spAutoFit/>
          </a:bodyPr>
          <a:lstStyle/>
          <a:p>
            <a:pPr algn="l"/>
            <a:r>
              <a:rPr lang="en-US" sz="2200" b="1" i="0" dirty="0">
                <a:solidFill>
                  <a:srgbClr val="222222"/>
                </a:solidFill>
                <a:effectLst/>
                <a:latin typeface="Source Sans Pro" panose="020B0503030403020204" pitchFamily="34" charset="0"/>
              </a:rPr>
              <a:t>If the target key is in an internal node</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Either choose, in- order predecessor or in-order successor</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In case the of in-order predecessor, the maximum key from its left subtree will be selected</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In case of in-order successor, the minimum key from its right subtree will be selected</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If the target key's in-order predecessor has more than the min keys, only then it can replace the target key with the max of the in-order predecessor</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If the target key's in-order predecessor does not have more than min keys, look for in-order successor's minimum key.</a:t>
            </a:r>
          </a:p>
          <a:p>
            <a:pPr marL="808038" indent="-290513" algn="l">
              <a:buFont typeface="Arial" panose="020B0604020202020204" pitchFamily="34" charset="0"/>
              <a:buChar char="•"/>
            </a:pPr>
            <a:r>
              <a:rPr lang="en-US" sz="2200" b="0" i="0" dirty="0">
                <a:solidFill>
                  <a:srgbClr val="222222"/>
                </a:solidFill>
                <a:effectLst/>
                <a:latin typeface="Source Sans Pro" panose="020B0503030403020204" pitchFamily="34" charset="0"/>
              </a:rPr>
              <a:t>If the target key's in-order predecessor and successor both have less than min keys, then merge the predecessor and successor.</a:t>
            </a:r>
          </a:p>
        </p:txBody>
      </p:sp>
      <p:sp>
        <p:nvSpPr>
          <p:cNvPr id="7" name="Title 1">
            <a:extLst>
              <a:ext uri="{FF2B5EF4-FFF2-40B4-BE49-F238E27FC236}">
                <a16:creationId xmlns:a16="http://schemas.microsoft.com/office/drawing/2014/main" id="{BB780701-F76B-4DB0-A609-7A7F036FA7BB}"/>
              </a:ext>
            </a:extLst>
          </p:cNvPr>
          <p:cNvSpPr txBox="1">
            <a:spLocks/>
          </p:cNvSpPr>
          <p:nvPr/>
        </p:nvSpPr>
        <p:spPr bwMode="auto">
          <a:xfrm>
            <a:off x="1452721" y="350770"/>
            <a:ext cx="9774237" cy="55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Tree>
    <p:extLst>
      <p:ext uri="{BB962C8B-B14F-4D97-AF65-F5344CB8AC3E}">
        <p14:creationId xmlns:p14="http://schemas.microsoft.com/office/powerpoint/2010/main" val="2965114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0CB0B0-872D-4943-868F-4E931F283982}"/>
              </a:ext>
            </a:extLst>
          </p:cNvPr>
          <p:cNvSpPr txBox="1"/>
          <p:nvPr/>
        </p:nvSpPr>
        <p:spPr>
          <a:xfrm>
            <a:off x="1264919" y="1390918"/>
            <a:ext cx="10149840" cy="2677656"/>
          </a:xfrm>
          <a:prstGeom prst="rect">
            <a:avLst/>
          </a:prstGeom>
          <a:noFill/>
        </p:spPr>
        <p:txBody>
          <a:bodyPr wrap="square">
            <a:spAutoFit/>
          </a:bodyPr>
          <a:lstStyle/>
          <a:p>
            <a:pPr algn="l"/>
            <a:r>
              <a:rPr lang="en-US" sz="2400" b="1" i="0" dirty="0">
                <a:solidFill>
                  <a:srgbClr val="222222"/>
                </a:solidFill>
                <a:effectLst/>
                <a:latin typeface="Source Sans Pro" panose="020B0503030403020204" pitchFamily="34" charset="0"/>
              </a:rPr>
              <a:t>If the target key is in a root node</a:t>
            </a:r>
          </a:p>
          <a:p>
            <a:pPr marL="1082675" indent="-274638" algn="l">
              <a:buFont typeface="Arial" panose="020B0604020202020204" pitchFamily="34" charset="0"/>
              <a:buChar char="•"/>
            </a:pPr>
            <a:r>
              <a:rPr lang="en-US" sz="2400" b="0" i="0" dirty="0">
                <a:solidFill>
                  <a:srgbClr val="222222"/>
                </a:solidFill>
                <a:effectLst/>
                <a:latin typeface="Source Sans Pro" panose="020B0503030403020204" pitchFamily="34" charset="0"/>
              </a:rPr>
              <a:t>Replace with the maximum element of the in-order predecessor subtree</a:t>
            </a:r>
          </a:p>
          <a:p>
            <a:pPr marL="1082675" indent="-274638" algn="l">
              <a:buFont typeface="Arial" panose="020B0604020202020204" pitchFamily="34" charset="0"/>
              <a:buChar char="•"/>
            </a:pPr>
            <a:r>
              <a:rPr lang="en-US" sz="2400" b="0" i="0" dirty="0">
                <a:solidFill>
                  <a:srgbClr val="222222"/>
                </a:solidFill>
                <a:effectLst/>
                <a:latin typeface="Source Sans Pro" panose="020B0503030403020204" pitchFamily="34" charset="0"/>
              </a:rPr>
              <a:t>If, after deletion, the target has less than min keys, then the target node will borrow max value from its sibling via sibling's parent.</a:t>
            </a:r>
          </a:p>
          <a:p>
            <a:pPr marL="1082675" indent="-274638" algn="l">
              <a:buFont typeface="Arial" panose="020B0604020202020204" pitchFamily="34" charset="0"/>
              <a:buChar char="•"/>
            </a:pPr>
            <a:r>
              <a:rPr lang="en-US" sz="2400" b="0" i="0" dirty="0">
                <a:solidFill>
                  <a:srgbClr val="222222"/>
                </a:solidFill>
                <a:effectLst/>
                <a:latin typeface="Source Sans Pro" panose="020B0503030403020204" pitchFamily="34" charset="0"/>
              </a:rPr>
              <a:t>The max value of the parent will be taken by a target, but with the nodes of the max value of the sibling.</a:t>
            </a:r>
          </a:p>
        </p:txBody>
      </p:sp>
      <p:sp>
        <p:nvSpPr>
          <p:cNvPr id="7" name="Title 1">
            <a:extLst>
              <a:ext uri="{FF2B5EF4-FFF2-40B4-BE49-F238E27FC236}">
                <a16:creationId xmlns:a16="http://schemas.microsoft.com/office/drawing/2014/main" id="{7359881C-6083-495E-B8BA-90BE1A4B7454}"/>
              </a:ext>
            </a:extLst>
          </p:cNvPr>
          <p:cNvSpPr txBox="1">
            <a:spLocks/>
          </p:cNvSpPr>
          <p:nvPr/>
        </p:nvSpPr>
        <p:spPr bwMode="auto">
          <a:xfrm>
            <a:off x="1452721" y="350770"/>
            <a:ext cx="9774237" cy="55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Tree>
    <p:extLst>
      <p:ext uri="{BB962C8B-B14F-4D97-AF65-F5344CB8AC3E}">
        <p14:creationId xmlns:p14="http://schemas.microsoft.com/office/powerpoint/2010/main" val="344338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34B33-E840-461F-A46E-65F8EECAFBCC}"/>
              </a:ext>
            </a:extLst>
          </p:cNvPr>
          <p:cNvSpPr txBox="1"/>
          <p:nvPr/>
        </p:nvSpPr>
        <p:spPr>
          <a:xfrm>
            <a:off x="120965" y="1293498"/>
            <a:ext cx="5638390" cy="5355312"/>
          </a:xfrm>
          <a:prstGeom prst="rect">
            <a:avLst/>
          </a:prstGeom>
          <a:noFill/>
          <a:ln w="25400">
            <a:solidFill>
              <a:schemeClr val="accent1">
                <a:lumMod val="75000"/>
              </a:schemeClr>
            </a:solidFill>
          </a:ln>
        </p:spPr>
        <p:txBody>
          <a:bodyPr wrap="square">
            <a:spAutoFit/>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if x is leaf,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delete object with key ‘key’ from x</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else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if x does not contain the object with key ‘key’,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locate the child x-&gt;child[</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whose key range is holding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‘key’  y := x-&gt;child[</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if y has m/2 elements,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if the sibling node z immediate to the left or right of y,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 at least one more object than m/2, add one more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object  by moving x-&gt;key[</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from x to y, and move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 last or first object from z to x.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i</a:t>
            </a:r>
            <a:r>
              <a:rPr lang="en-US" sz="1800" dirty="0">
                <a:effectLst/>
                <a:latin typeface="Times New Roman" panose="02020603050405020304" pitchFamily="18" charset="0"/>
                <a:ea typeface="Times New Roman" panose="02020603050405020304" pitchFamily="18" charset="0"/>
              </a:rPr>
              <a:t>f y is non-leaf node, then last or first</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child pointer in z is also moved to y</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else</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any immediate sibling of y has m/2 elements, merge y </a:t>
            </a:r>
          </a:p>
          <a:p>
            <a:pPr marL="0" marR="0" algn="just">
              <a:spcBef>
                <a:spcPts val="0"/>
              </a:spcBef>
              <a:spcAft>
                <a:spcPts val="0"/>
              </a:spcAft>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 immediate sibling</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end if</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BTreeDelete</a:t>
            </a:r>
            <a:r>
              <a:rPr lang="en-US" sz="1800" dirty="0">
                <a:effectLst/>
                <a:latin typeface="Times New Roman" panose="02020603050405020304" pitchFamily="18" charset="0"/>
                <a:ea typeface="Times New Roman" panose="02020603050405020304" pitchFamily="18" charset="0"/>
              </a:rPr>
              <a:t>(y, key)</a:t>
            </a: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A84F79ED-B212-4242-87B6-BE9D9147A519}"/>
              </a:ext>
            </a:extLst>
          </p:cNvPr>
          <p:cNvSpPr txBox="1"/>
          <p:nvPr/>
        </p:nvSpPr>
        <p:spPr>
          <a:xfrm>
            <a:off x="5977123" y="1293498"/>
            <a:ext cx="6093912" cy="5355312"/>
          </a:xfrm>
          <a:prstGeom prst="rect">
            <a:avLst/>
          </a:prstGeom>
          <a:noFill/>
          <a:ln w="25400">
            <a:solidFill>
              <a:schemeClr val="accent1">
                <a:lumMod val="75000"/>
              </a:schemeClr>
            </a:solidFill>
          </a:ln>
        </p:spPr>
        <p:txBody>
          <a:bodyPr wrap="square">
            <a:spAutoFit/>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else</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if y that precedes ‘key’ in x, has at-least m/2 + 1 objects,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find predecessor k of ‘key’, in the sub-tree rooted by y. then recursively delete k</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from the sub-tree and replace key with k in x</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else if </a:t>
            </a:r>
            <a:r>
              <a:rPr lang="en-US" sz="1800" dirty="0" err="1">
                <a:effectLst/>
                <a:latin typeface="Times New Roman" panose="02020603050405020304" pitchFamily="18" charset="0"/>
                <a:ea typeface="Times New Roman" panose="02020603050405020304" pitchFamily="18" charset="0"/>
              </a:rPr>
              <a:t>ys</a:t>
            </a:r>
            <a:r>
              <a:rPr lang="en-US" sz="1800" dirty="0">
                <a:effectLst/>
                <a:latin typeface="Times New Roman" panose="02020603050405020304" pitchFamily="18" charset="0"/>
                <a:ea typeface="Times New Roman" panose="02020603050405020304" pitchFamily="18" charset="0"/>
              </a:rPr>
              <a:t> has m/2 elements,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check the child z, which is immediately follows ‘key’ in x</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if z has at least m/2+1 elements, then</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find successor k of ‘key’, in the sub-tree rooted by z. recursively delete k</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from sub-tree, and replace key with k in x</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else</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both y and z has m/2 elements, then merge then into one node, and push ‘key’</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down to the new node as well. Recursively delete ‘key’ from this new node</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end if</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end if</a:t>
            </a:r>
          </a:p>
          <a:p>
            <a:pPr marL="0" marR="0" algn="just">
              <a:spcBef>
                <a:spcPts val="0"/>
              </a:spcBef>
              <a:spcAft>
                <a:spcPts val="0"/>
              </a:spcAft>
            </a:pPr>
            <a:endParaRPr lang="en-US" dirty="0"/>
          </a:p>
        </p:txBody>
      </p:sp>
      <p:sp>
        <p:nvSpPr>
          <p:cNvPr id="8" name="Title 1">
            <a:extLst>
              <a:ext uri="{FF2B5EF4-FFF2-40B4-BE49-F238E27FC236}">
                <a16:creationId xmlns:a16="http://schemas.microsoft.com/office/drawing/2014/main" id="{E9D89256-639E-4B74-9D8B-3F49E9E011A6}"/>
              </a:ext>
            </a:extLst>
          </p:cNvPr>
          <p:cNvSpPr txBox="1">
            <a:spLocks/>
          </p:cNvSpPr>
          <p:nvPr/>
        </p:nvSpPr>
        <p:spPr bwMode="auto">
          <a:xfrm>
            <a:off x="1327759" y="-46948"/>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spTree>
    <p:extLst>
      <p:ext uri="{BB962C8B-B14F-4D97-AF65-F5344CB8AC3E}">
        <p14:creationId xmlns:p14="http://schemas.microsoft.com/office/powerpoint/2010/main" val="735919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25C1DC-BCCF-4D37-B520-86A5B04A0995}"/>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1026" name="Picture 24">
            <a:extLst>
              <a:ext uri="{FF2B5EF4-FFF2-40B4-BE49-F238E27FC236}">
                <a16:creationId xmlns:a16="http://schemas.microsoft.com/office/drawing/2014/main" id="{F94B32E0-D102-48C5-80F3-F900C65CC94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673787"/>
            <a:ext cx="5267076" cy="2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5">
            <a:extLst>
              <a:ext uri="{FF2B5EF4-FFF2-40B4-BE49-F238E27FC236}">
                <a16:creationId xmlns:a16="http://schemas.microsoft.com/office/drawing/2014/main" id="{51ADA85E-0A99-458F-9E4B-055BE43AE12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736921" y="2541230"/>
            <a:ext cx="6325643" cy="383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A541CA4-18BB-4968-862B-86D190E31CD5}"/>
              </a:ext>
            </a:extLst>
          </p:cNvPr>
          <p:cNvSpPr txBox="1"/>
          <p:nvPr/>
        </p:nvSpPr>
        <p:spPr>
          <a:xfrm>
            <a:off x="1208880" y="1080174"/>
            <a:ext cx="4302572" cy="461665"/>
          </a:xfrm>
          <a:prstGeom prst="rect">
            <a:avLst/>
          </a:prstGeom>
          <a:noFill/>
        </p:spPr>
        <p:txBody>
          <a:bodyPr wrap="square" rtlCol="0">
            <a:spAutoFit/>
          </a:bodyPr>
          <a:lstStyle/>
          <a:p>
            <a:r>
              <a:rPr lang="en-US" sz="2400" dirty="0">
                <a:latin typeface="Times New Roman" panose="02020603050405020304" pitchFamily="18" charset="0"/>
                <a:ea typeface="Times New Roman" panose="02020603050405020304" pitchFamily="18" charset="0"/>
              </a:rPr>
              <a:t>Deletion </a:t>
            </a:r>
            <a:r>
              <a:rPr lang="en-US" sz="2400" dirty="0">
                <a:effectLst/>
                <a:latin typeface="Times New Roman" panose="02020603050405020304" pitchFamily="18" charset="0"/>
                <a:ea typeface="Times New Roman" panose="02020603050405020304" pitchFamily="18" charset="0"/>
              </a:rPr>
              <a:t>Case 1: Delete(53, 64) </a:t>
            </a:r>
            <a:endParaRPr lang="en-US" sz="2400" dirty="0"/>
          </a:p>
        </p:txBody>
      </p:sp>
    </p:spTree>
    <p:extLst>
      <p:ext uri="{BB962C8B-B14F-4D97-AF65-F5344CB8AC3E}">
        <p14:creationId xmlns:p14="http://schemas.microsoft.com/office/powerpoint/2010/main" val="33246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25C1DC-BCCF-4D37-B520-86A5B04A0995}"/>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1026" name="Picture 24">
            <a:extLst>
              <a:ext uri="{FF2B5EF4-FFF2-40B4-BE49-F238E27FC236}">
                <a16:creationId xmlns:a16="http://schemas.microsoft.com/office/drawing/2014/main" id="{F94B32E0-D102-48C5-80F3-F900C65CC94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19533" y="1541839"/>
            <a:ext cx="5467492" cy="311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A541CA4-18BB-4968-862B-86D190E31CD5}"/>
              </a:ext>
            </a:extLst>
          </p:cNvPr>
          <p:cNvSpPr txBox="1"/>
          <p:nvPr/>
        </p:nvSpPr>
        <p:spPr>
          <a:xfrm>
            <a:off x="1208880" y="1080174"/>
            <a:ext cx="4302572" cy="461665"/>
          </a:xfrm>
          <a:prstGeom prst="rect">
            <a:avLst/>
          </a:prstGeom>
          <a:noFill/>
        </p:spPr>
        <p:txBody>
          <a:bodyPr wrap="square" rtlCol="0">
            <a:spAutoFit/>
          </a:bodyPr>
          <a:lstStyle/>
          <a:p>
            <a:r>
              <a:rPr lang="en-US" sz="2400" dirty="0">
                <a:latin typeface="Times New Roman" panose="02020603050405020304" pitchFamily="18" charset="0"/>
                <a:ea typeface="Times New Roman" panose="02020603050405020304" pitchFamily="18" charset="0"/>
              </a:rPr>
              <a:t>Deletion </a:t>
            </a:r>
            <a:r>
              <a:rPr lang="en-US" sz="2400" dirty="0">
                <a:effectLst/>
                <a:latin typeface="Times New Roman" panose="02020603050405020304" pitchFamily="18" charset="0"/>
                <a:ea typeface="Times New Roman" panose="02020603050405020304" pitchFamily="18" charset="0"/>
              </a:rPr>
              <a:t>Case 2: Delete(53, 92) </a:t>
            </a:r>
            <a:endParaRPr lang="en-US" sz="2400" dirty="0"/>
          </a:p>
        </p:txBody>
      </p:sp>
      <p:pic>
        <p:nvPicPr>
          <p:cNvPr id="2050" name="Picture 27">
            <a:extLst>
              <a:ext uri="{FF2B5EF4-FFF2-40B4-BE49-F238E27FC236}">
                <a16:creationId xmlns:a16="http://schemas.microsoft.com/office/drawing/2014/main" id="{DEDB59ED-2F0E-4D24-B179-BCDC82672CF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404976" y="2505206"/>
            <a:ext cx="5682639" cy="375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54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825C1DC-BCCF-4D37-B520-86A5B04A0995}"/>
              </a:ext>
            </a:extLst>
          </p:cNvPr>
          <p:cNvSpPr txBox="1">
            <a:spLocks/>
          </p:cNvSpPr>
          <p:nvPr/>
        </p:nvSpPr>
        <p:spPr bwMode="auto">
          <a:xfrm>
            <a:off x="1208881" y="64625"/>
            <a:ext cx="9774237" cy="88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IN" sz="3400" b="1" dirty="0">
                <a:solidFill>
                  <a:srgbClr val="E00D50"/>
                </a:solidFill>
                <a:latin typeface="Raleway"/>
              </a:rPr>
              <a:t>B TREES - DELETION</a:t>
            </a:r>
          </a:p>
        </p:txBody>
      </p:sp>
      <p:pic>
        <p:nvPicPr>
          <p:cNvPr id="1026" name="Picture 24">
            <a:extLst>
              <a:ext uri="{FF2B5EF4-FFF2-40B4-BE49-F238E27FC236}">
                <a16:creationId xmlns:a16="http://schemas.microsoft.com/office/drawing/2014/main" id="{F94B32E0-D102-48C5-80F3-F900C65CC94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443" y="2427763"/>
            <a:ext cx="6004916" cy="311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A541CA4-18BB-4968-862B-86D190E31CD5}"/>
              </a:ext>
            </a:extLst>
          </p:cNvPr>
          <p:cNvSpPr txBox="1"/>
          <p:nvPr/>
        </p:nvSpPr>
        <p:spPr>
          <a:xfrm>
            <a:off x="1208880" y="1080174"/>
            <a:ext cx="4302572" cy="461665"/>
          </a:xfrm>
          <a:prstGeom prst="rect">
            <a:avLst/>
          </a:prstGeom>
          <a:noFill/>
        </p:spPr>
        <p:txBody>
          <a:bodyPr wrap="square" rtlCol="0">
            <a:spAutoFit/>
          </a:bodyPr>
          <a:lstStyle/>
          <a:p>
            <a:r>
              <a:rPr lang="en-US" sz="2400" dirty="0">
                <a:latin typeface="Times New Roman" panose="02020603050405020304" pitchFamily="18" charset="0"/>
                <a:ea typeface="Times New Roman" panose="02020603050405020304" pitchFamily="18" charset="0"/>
              </a:rPr>
              <a:t>Deletion </a:t>
            </a:r>
            <a:r>
              <a:rPr lang="en-US" sz="2400" dirty="0">
                <a:effectLst/>
                <a:latin typeface="Times New Roman" panose="02020603050405020304" pitchFamily="18" charset="0"/>
                <a:ea typeface="Times New Roman" panose="02020603050405020304" pitchFamily="18" charset="0"/>
              </a:rPr>
              <a:t>Case 3: Delete(53, 42) </a:t>
            </a:r>
            <a:endParaRPr lang="en-US" sz="2400" dirty="0"/>
          </a:p>
        </p:txBody>
      </p:sp>
      <p:pic>
        <p:nvPicPr>
          <p:cNvPr id="3074" name="Picture 29">
            <a:extLst>
              <a:ext uri="{FF2B5EF4-FFF2-40B4-BE49-F238E27FC236}">
                <a16:creationId xmlns:a16="http://schemas.microsoft.com/office/drawing/2014/main" id="{2EFCBBFB-A55B-48D0-98F0-D3C64493576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04443" y="2236793"/>
            <a:ext cx="6004915" cy="330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30">
            <a:extLst>
              <a:ext uri="{FF2B5EF4-FFF2-40B4-BE49-F238E27FC236}">
                <a16:creationId xmlns:a16="http://schemas.microsoft.com/office/drawing/2014/main" id="{98662F97-361B-43C4-A9B0-BC193261B82A}"/>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530236" y="2045823"/>
            <a:ext cx="5661764" cy="349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40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A86DAC-E497-4E83-BE42-2FC5ED68A523}"/>
              </a:ext>
            </a:extLst>
          </p:cNvPr>
          <p:cNvSpPr txBox="1"/>
          <p:nvPr/>
        </p:nvSpPr>
        <p:spPr>
          <a:xfrm>
            <a:off x="651354" y="1343717"/>
            <a:ext cx="11098060" cy="1815882"/>
          </a:xfrm>
          <a:prstGeom prst="rect">
            <a:avLst/>
          </a:prstGeom>
          <a:noFill/>
        </p:spPr>
        <p:txBody>
          <a:bodyPr wrap="square">
            <a:spAutoFit/>
          </a:bodyPr>
          <a:lstStyle/>
          <a:p>
            <a:pPr algn="just"/>
            <a:r>
              <a:rPr lang="en-US" sz="2800" i="0" dirty="0">
                <a:solidFill>
                  <a:srgbClr val="333333"/>
                </a:solidFill>
                <a:effectLst/>
                <a:latin typeface="+mn-lt"/>
              </a:rPr>
              <a:t>Threaded Binary Tree is also a binary tree (in Linked list representation) in which all </a:t>
            </a:r>
          </a:p>
          <a:p>
            <a:pPr algn="just"/>
            <a:r>
              <a:rPr lang="en-US" sz="2800" b="1" dirty="0">
                <a:solidFill>
                  <a:srgbClr val="FF3399"/>
                </a:solidFill>
                <a:latin typeface="+mn-lt"/>
              </a:rPr>
              <a:t>L</a:t>
            </a:r>
            <a:r>
              <a:rPr lang="en-US" sz="2800" b="1" i="0" dirty="0">
                <a:solidFill>
                  <a:srgbClr val="FF3399"/>
                </a:solidFill>
                <a:effectLst/>
                <a:latin typeface="+mn-lt"/>
              </a:rPr>
              <a:t>eft child pointers </a:t>
            </a:r>
            <a:r>
              <a:rPr lang="en-US" sz="2800" i="0" dirty="0">
                <a:solidFill>
                  <a:srgbClr val="333333"/>
                </a:solidFill>
                <a:effectLst/>
                <a:latin typeface="+mn-lt"/>
              </a:rPr>
              <a:t>that are NULL points to its </a:t>
            </a:r>
            <a:r>
              <a:rPr lang="en-US" sz="2800" b="1" dirty="0">
                <a:solidFill>
                  <a:srgbClr val="FF3399"/>
                </a:solidFill>
                <a:latin typeface="+mn-lt"/>
              </a:rPr>
              <a:t>I</a:t>
            </a:r>
            <a:r>
              <a:rPr lang="en-US" sz="2800" b="1" i="0" dirty="0">
                <a:solidFill>
                  <a:srgbClr val="FF3399"/>
                </a:solidFill>
                <a:effectLst/>
                <a:latin typeface="+mn-lt"/>
              </a:rPr>
              <a:t>n-order Predecessor</a:t>
            </a:r>
            <a:r>
              <a:rPr lang="en-US" sz="2800" i="0" dirty="0">
                <a:solidFill>
                  <a:srgbClr val="333333"/>
                </a:solidFill>
                <a:effectLst/>
                <a:latin typeface="+mn-lt"/>
              </a:rPr>
              <a:t>, and all </a:t>
            </a:r>
            <a:r>
              <a:rPr lang="en-US" sz="2800" b="1" dirty="0">
                <a:solidFill>
                  <a:srgbClr val="FF3399"/>
                </a:solidFill>
                <a:latin typeface="+mn-lt"/>
              </a:rPr>
              <a:t>R</a:t>
            </a:r>
            <a:r>
              <a:rPr lang="en-US" sz="2800" b="1" i="0" dirty="0">
                <a:solidFill>
                  <a:srgbClr val="FF3399"/>
                </a:solidFill>
                <a:effectLst/>
                <a:latin typeface="+mn-lt"/>
              </a:rPr>
              <a:t>ight child pointers </a:t>
            </a:r>
            <a:r>
              <a:rPr lang="en-US" sz="2800" i="0" dirty="0">
                <a:solidFill>
                  <a:srgbClr val="333333"/>
                </a:solidFill>
                <a:effectLst/>
                <a:latin typeface="+mn-lt"/>
              </a:rPr>
              <a:t>that are NULL points to its </a:t>
            </a:r>
            <a:r>
              <a:rPr lang="en-US" sz="2800" b="1" dirty="0">
                <a:solidFill>
                  <a:srgbClr val="FF3399"/>
                </a:solidFill>
                <a:latin typeface="+mn-lt"/>
              </a:rPr>
              <a:t>I</a:t>
            </a:r>
            <a:r>
              <a:rPr lang="en-US" sz="2800" b="1" i="0" dirty="0">
                <a:solidFill>
                  <a:srgbClr val="FF3399"/>
                </a:solidFill>
                <a:effectLst/>
                <a:latin typeface="+mn-lt"/>
              </a:rPr>
              <a:t>n-order Successor</a:t>
            </a:r>
            <a:r>
              <a:rPr lang="en-US" sz="2800" i="0" dirty="0">
                <a:solidFill>
                  <a:srgbClr val="333333"/>
                </a:solidFill>
                <a:effectLst/>
                <a:latin typeface="+mn-lt"/>
              </a:rPr>
              <a:t>.</a:t>
            </a:r>
            <a:endParaRPr lang="en-US" sz="2800" dirty="0">
              <a:latin typeface="+mn-lt"/>
            </a:endParaRPr>
          </a:p>
        </p:txBody>
      </p:sp>
      <p:sp>
        <p:nvSpPr>
          <p:cNvPr id="5" name="Title 1">
            <a:extLst>
              <a:ext uri="{FF2B5EF4-FFF2-40B4-BE49-F238E27FC236}">
                <a16:creationId xmlns:a16="http://schemas.microsoft.com/office/drawing/2014/main" id="{D7D44A97-A4B2-4968-AAF2-CE94A0C1E01D}"/>
              </a:ext>
            </a:extLst>
          </p:cNvPr>
          <p:cNvSpPr txBox="1">
            <a:spLocks/>
          </p:cNvSpPr>
          <p:nvPr/>
        </p:nvSpPr>
        <p:spPr>
          <a:xfrm>
            <a:off x="2077349" y="364920"/>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
        <p:nvSpPr>
          <p:cNvPr id="6" name="TextBox 5">
            <a:extLst>
              <a:ext uri="{FF2B5EF4-FFF2-40B4-BE49-F238E27FC236}">
                <a16:creationId xmlns:a16="http://schemas.microsoft.com/office/drawing/2014/main" id="{D59685F5-4269-44EC-A240-F2BAF5361B74}"/>
              </a:ext>
            </a:extLst>
          </p:cNvPr>
          <p:cNvSpPr txBox="1"/>
          <p:nvPr/>
        </p:nvSpPr>
        <p:spPr>
          <a:xfrm>
            <a:off x="651354" y="3352097"/>
            <a:ext cx="10346498" cy="369332"/>
          </a:xfrm>
          <a:prstGeom prst="rect">
            <a:avLst/>
          </a:prstGeom>
          <a:noFill/>
        </p:spPr>
        <p:txBody>
          <a:bodyPr wrap="square">
            <a:spAutoFit/>
          </a:bodyPr>
          <a:lstStyle/>
          <a:p>
            <a:r>
              <a:rPr lang="en-US" b="0" i="0" dirty="0">
                <a:solidFill>
                  <a:srgbClr val="333333"/>
                </a:solidFill>
                <a:effectLst/>
                <a:latin typeface="Open Sans"/>
              </a:rPr>
              <a:t>If there is no in-order predecessor or in-order successor, then it points to the root node.</a:t>
            </a:r>
            <a:endParaRPr lang="en-US" dirty="0"/>
          </a:p>
        </p:txBody>
      </p:sp>
      <p:pic>
        <p:nvPicPr>
          <p:cNvPr id="7" name="Picture 6">
            <a:extLst>
              <a:ext uri="{FF2B5EF4-FFF2-40B4-BE49-F238E27FC236}">
                <a16:creationId xmlns:a16="http://schemas.microsoft.com/office/drawing/2014/main" id="{F583A51A-1774-4E38-AB17-B599A0ABF406}"/>
              </a:ext>
            </a:extLst>
          </p:cNvPr>
          <p:cNvPicPr>
            <a:picLocks noChangeAspect="1"/>
          </p:cNvPicPr>
          <p:nvPr/>
        </p:nvPicPr>
        <p:blipFill>
          <a:blip r:embed="rId2"/>
          <a:stretch>
            <a:fillRect/>
          </a:stretch>
        </p:blipFill>
        <p:spPr>
          <a:xfrm>
            <a:off x="1362209" y="3850252"/>
            <a:ext cx="5001016" cy="2642828"/>
          </a:xfrm>
          <a:prstGeom prst="rect">
            <a:avLst/>
          </a:prstGeom>
        </p:spPr>
      </p:pic>
      <p:sp>
        <p:nvSpPr>
          <p:cNvPr id="9" name="TextBox 8">
            <a:extLst>
              <a:ext uri="{FF2B5EF4-FFF2-40B4-BE49-F238E27FC236}">
                <a16:creationId xmlns:a16="http://schemas.microsoft.com/office/drawing/2014/main" id="{3F7C9E74-7A34-4CC2-9256-B6B228066597}"/>
              </a:ext>
            </a:extLst>
          </p:cNvPr>
          <p:cNvSpPr txBox="1"/>
          <p:nvPr/>
        </p:nvSpPr>
        <p:spPr>
          <a:xfrm>
            <a:off x="6200384" y="5171666"/>
            <a:ext cx="6093912" cy="646331"/>
          </a:xfrm>
          <a:prstGeom prst="rect">
            <a:avLst/>
          </a:prstGeom>
          <a:noFill/>
        </p:spPr>
        <p:txBody>
          <a:bodyPr wrap="square">
            <a:spAutoFit/>
          </a:bodyPr>
          <a:lstStyle/>
          <a:p>
            <a:pPr algn="ctr"/>
            <a:r>
              <a:rPr lang="en-US" b="1" i="0" dirty="0">
                <a:solidFill>
                  <a:srgbClr val="008000"/>
                </a:solidFill>
                <a:effectLst/>
                <a:latin typeface="Open Sans"/>
              </a:rPr>
              <a:t>In-order traversal of above binary tree:</a:t>
            </a:r>
          </a:p>
          <a:p>
            <a:pPr algn="ctr"/>
            <a:r>
              <a:rPr lang="pt-BR" b="1" i="0" dirty="0">
                <a:solidFill>
                  <a:srgbClr val="333333"/>
                </a:solidFill>
                <a:effectLst/>
                <a:latin typeface="Open Sans"/>
              </a:rPr>
              <a:t>H - D - I - B - E - A - F - J - C - G</a:t>
            </a:r>
          </a:p>
        </p:txBody>
      </p:sp>
    </p:spTree>
    <p:extLst>
      <p:ext uri="{BB962C8B-B14F-4D97-AF65-F5344CB8AC3E}">
        <p14:creationId xmlns:p14="http://schemas.microsoft.com/office/powerpoint/2010/main" val="195982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FD63DB-E981-4A8C-8811-32159CE28EF3}"/>
              </a:ext>
            </a:extLst>
          </p:cNvPr>
          <p:cNvSpPr txBox="1">
            <a:spLocks/>
          </p:cNvSpPr>
          <p:nvPr/>
        </p:nvSpPr>
        <p:spPr>
          <a:xfrm>
            <a:off x="1972965" y="168440"/>
            <a:ext cx="8246070" cy="610820"/>
          </a:xfrm>
          <a:prstGeom prst="rect">
            <a:avLst/>
          </a:prstGeom>
        </p:spPr>
        <p:txBody>
          <a:bodyPr>
            <a:normAutofit fontScale="97500"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1" fontAlgn="auto" hangingPunct="1">
              <a:lnSpc>
                <a:spcPct val="100000"/>
              </a:lnSpc>
              <a:spcBef>
                <a:spcPts val="0"/>
              </a:spcBef>
              <a:spcAft>
                <a:spcPts val="0"/>
              </a:spcAft>
              <a:defRPr/>
            </a:pPr>
            <a:r>
              <a:rPr lang="en-US" sz="3600" b="1" dirty="0">
                <a:solidFill>
                  <a:srgbClr val="E00D50"/>
                </a:solidFill>
                <a:latin typeface="Raleway"/>
              </a:rPr>
              <a:t>THREADED BINARY TREE</a:t>
            </a:r>
            <a:endParaRPr lang="en-IN" sz="3600" b="1" dirty="0">
              <a:solidFill>
                <a:srgbClr val="E00D50"/>
              </a:solidFill>
              <a:latin typeface="Raleway"/>
            </a:endParaRPr>
          </a:p>
        </p:txBody>
      </p:sp>
      <p:sp>
        <p:nvSpPr>
          <p:cNvPr id="5" name="TextBox 4">
            <a:extLst>
              <a:ext uri="{FF2B5EF4-FFF2-40B4-BE49-F238E27FC236}">
                <a16:creationId xmlns:a16="http://schemas.microsoft.com/office/drawing/2014/main" id="{8EBC6A6F-C88B-4296-947F-105F64EA3DAC}"/>
              </a:ext>
            </a:extLst>
          </p:cNvPr>
          <p:cNvSpPr txBox="1"/>
          <p:nvPr/>
        </p:nvSpPr>
        <p:spPr>
          <a:xfrm>
            <a:off x="1368467" y="1076840"/>
            <a:ext cx="10656519" cy="1877437"/>
          </a:xfrm>
          <a:prstGeom prst="rect">
            <a:avLst/>
          </a:prstGeom>
          <a:noFill/>
        </p:spPr>
        <p:txBody>
          <a:bodyPr wrap="square">
            <a:spAutoFit/>
          </a:bodyPr>
          <a:lstStyle/>
          <a:p>
            <a:pPr marL="0" marR="0" algn="just">
              <a:spcBef>
                <a:spcPts val="0"/>
              </a:spcBef>
              <a:spcAft>
                <a:spcPts val="0"/>
              </a:spcAft>
            </a:pPr>
            <a:r>
              <a:rPr lang="en-US" sz="3200" b="1" dirty="0">
                <a:effectLst/>
                <a:latin typeface="+mn-lt"/>
                <a:ea typeface="Times New Roman" panose="02020603050405020304" pitchFamily="18" charset="0"/>
              </a:rPr>
              <a:t>Why do we need Threaded Binary Tree?</a:t>
            </a:r>
          </a:p>
          <a:p>
            <a:pPr marL="457200" marR="0" indent="-457200" algn="just">
              <a:spcBef>
                <a:spcPts val="0"/>
              </a:spcBef>
              <a:spcAft>
                <a:spcPts val="0"/>
              </a:spcAft>
              <a:buFont typeface="Arial" panose="020B0604020202020204" pitchFamily="34" charset="0"/>
              <a:buChar char="•"/>
            </a:pPr>
            <a:r>
              <a:rPr lang="en-US" sz="2800" dirty="0">
                <a:effectLst/>
                <a:latin typeface="+mn-lt"/>
                <a:ea typeface="Times New Roman" panose="02020603050405020304" pitchFamily="18" charset="0"/>
              </a:rPr>
              <a:t>To avoid wastage of Memory.</a:t>
            </a:r>
          </a:p>
          <a:p>
            <a:pPr marL="457200" marR="0" indent="-457200" algn="just">
              <a:spcBef>
                <a:spcPts val="0"/>
              </a:spcBef>
              <a:spcAft>
                <a:spcPts val="0"/>
              </a:spcAft>
              <a:buFont typeface="Arial" panose="020B0604020202020204" pitchFamily="34" charset="0"/>
              <a:buChar char="•"/>
            </a:pPr>
            <a:r>
              <a:rPr lang="en-US" sz="2800" dirty="0">
                <a:effectLst/>
                <a:latin typeface="+mn-lt"/>
                <a:ea typeface="Times New Roman" panose="02020603050405020304" pitchFamily="18" charset="0"/>
              </a:rPr>
              <a:t>Threaded binary tree makes the tree tra­ver­sal faster since we do not need stack or recur­sion for traversal.</a:t>
            </a:r>
          </a:p>
        </p:txBody>
      </p:sp>
      <p:sp>
        <p:nvSpPr>
          <p:cNvPr id="7" name="TextBox 6">
            <a:extLst>
              <a:ext uri="{FF2B5EF4-FFF2-40B4-BE49-F238E27FC236}">
                <a16:creationId xmlns:a16="http://schemas.microsoft.com/office/drawing/2014/main" id="{832E7A1C-D5FC-4F97-B9CB-A7607029EE1E}"/>
              </a:ext>
            </a:extLst>
          </p:cNvPr>
          <p:cNvSpPr txBox="1"/>
          <p:nvPr/>
        </p:nvSpPr>
        <p:spPr>
          <a:xfrm>
            <a:off x="767740" y="3110742"/>
            <a:ext cx="10656519" cy="3754874"/>
          </a:xfrm>
          <a:prstGeom prst="rect">
            <a:avLst/>
          </a:prstGeom>
          <a:noFill/>
        </p:spPr>
        <p:txBody>
          <a:bodyPr wrap="square">
            <a:spAutoFit/>
          </a:bodyPr>
          <a:lstStyle/>
          <a:p>
            <a:pPr marL="0" marR="0" algn="just">
              <a:spcBef>
                <a:spcPts val="0"/>
              </a:spcBef>
              <a:spcAft>
                <a:spcPts val="0"/>
              </a:spcAft>
            </a:pPr>
            <a:r>
              <a:rPr lang="en-US" sz="3200" b="1" dirty="0">
                <a:effectLst/>
                <a:latin typeface="+mn-lt"/>
                <a:ea typeface="Times New Roman" panose="02020603050405020304" pitchFamily="18" charset="0"/>
              </a:rPr>
              <a:t>Types of threaded binary trees:</a:t>
            </a:r>
          </a:p>
          <a:p>
            <a:pPr marL="0" marR="0" algn="just">
              <a:spcBef>
                <a:spcPts val="0"/>
              </a:spcBef>
              <a:spcAft>
                <a:spcPts val="0"/>
              </a:spcAft>
            </a:pPr>
            <a:r>
              <a:rPr lang="en-US" sz="2400" u="none" strike="noStrike" dirty="0">
                <a:solidFill>
                  <a:srgbClr val="0563C1"/>
                </a:solidFill>
                <a:effectLst/>
                <a:latin typeface="+mn-lt"/>
                <a:ea typeface="Times New Roman" panose="02020603050405020304" pitchFamily="18" charset="0"/>
                <a:hlinkClick r:id="rId3"/>
              </a:rPr>
              <a:t>Sin­gle Threaded</a:t>
            </a:r>
            <a:r>
              <a:rPr lang="en-US" sz="2400" dirty="0">
                <a:effectLst/>
                <a:latin typeface="+mn-lt"/>
                <a:ea typeface="Times New Roman" panose="02020603050405020304" pitchFamily="18" charset="0"/>
              </a:rPr>
              <a:t>: Each node is threaded towards either the in-order pre­de­ces­sor or suc­ces­sor (left or right) means </a:t>
            </a:r>
          </a:p>
          <a:p>
            <a:pPr marL="0" marR="0" algn="just">
              <a:spcBef>
                <a:spcPts val="0"/>
              </a:spcBef>
              <a:spcAft>
                <a:spcPts val="0"/>
              </a:spcAft>
            </a:pPr>
            <a:r>
              <a:rPr lang="en-US" sz="2400" dirty="0">
                <a:effectLst/>
                <a:latin typeface="+mn-lt"/>
                <a:ea typeface="Times New Roman" panose="02020603050405020304" pitchFamily="18" charset="0"/>
              </a:rPr>
              <a:t>all </a:t>
            </a:r>
            <a:r>
              <a:rPr lang="en-US" sz="2400" b="1" dirty="0">
                <a:solidFill>
                  <a:srgbClr val="FF3399"/>
                </a:solidFill>
                <a:effectLst/>
                <a:latin typeface="+mn-lt"/>
                <a:ea typeface="Times New Roman" panose="02020603050405020304" pitchFamily="18" charset="0"/>
              </a:rPr>
              <a:t>right null point­ers </a:t>
            </a:r>
            <a:r>
              <a:rPr lang="en-US" sz="2400" dirty="0">
                <a:effectLst/>
                <a:latin typeface="+mn-lt"/>
                <a:ea typeface="Times New Roman" panose="02020603050405020304" pitchFamily="18" charset="0"/>
              </a:rPr>
              <a:t>will point to </a:t>
            </a:r>
            <a:r>
              <a:rPr lang="en-US" sz="2400" b="1" dirty="0">
                <a:solidFill>
                  <a:srgbClr val="FF3399"/>
                </a:solidFill>
                <a:effectLst/>
                <a:latin typeface="+mn-lt"/>
                <a:ea typeface="Times New Roman" panose="02020603050405020304" pitchFamily="18" charset="0"/>
              </a:rPr>
              <a:t>INORDER SUC­CES­SOR            </a:t>
            </a:r>
            <a:r>
              <a:rPr lang="en-US" sz="3600" dirty="0">
                <a:effectLst/>
                <a:latin typeface="+mn-lt"/>
                <a:ea typeface="Times New Roman" panose="02020603050405020304" pitchFamily="18" charset="0"/>
              </a:rPr>
              <a:t>OR</a:t>
            </a:r>
            <a:r>
              <a:rPr lang="en-US" sz="2400" dirty="0">
                <a:effectLst/>
                <a:latin typeface="+mn-lt"/>
                <a:ea typeface="Times New Roman" panose="02020603050405020304" pitchFamily="18" charset="0"/>
              </a:rPr>
              <a:t> </a:t>
            </a:r>
          </a:p>
          <a:p>
            <a:pPr marL="0" marR="0" algn="just">
              <a:spcBef>
                <a:spcPts val="0"/>
              </a:spcBef>
              <a:spcAft>
                <a:spcPts val="0"/>
              </a:spcAft>
            </a:pPr>
            <a:r>
              <a:rPr lang="en-US" sz="2400" dirty="0">
                <a:effectLst/>
                <a:latin typeface="+mn-lt"/>
                <a:ea typeface="Times New Roman" panose="02020603050405020304" pitchFamily="18" charset="0"/>
              </a:rPr>
              <a:t>all </a:t>
            </a:r>
            <a:r>
              <a:rPr lang="en-US" sz="2400" b="1" dirty="0">
                <a:solidFill>
                  <a:srgbClr val="FF3399"/>
                </a:solidFill>
                <a:effectLst/>
                <a:latin typeface="+mn-lt"/>
                <a:ea typeface="Times New Roman" panose="02020603050405020304" pitchFamily="18" charset="0"/>
              </a:rPr>
              <a:t>left null point­ers </a:t>
            </a:r>
            <a:r>
              <a:rPr lang="en-US" sz="2400" dirty="0">
                <a:effectLst/>
                <a:latin typeface="+mn-lt"/>
                <a:ea typeface="Times New Roman" panose="02020603050405020304" pitchFamily="18" charset="0"/>
              </a:rPr>
              <a:t>will point to </a:t>
            </a:r>
            <a:r>
              <a:rPr lang="en-US" sz="2400" b="1" dirty="0">
                <a:solidFill>
                  <a:srgbClr val="FF3399"/>
                </a:solidFill>
                <a:effectLst/>
                <a:latin typeface="+mn-lt"/>
                <a:ea typeface="Times New Roman" panose="02020603050405020304" pitchFamily="18" charset="0"/>
              </a:rPr>
              <a:t>INORDER PREDECESSOR</a:t>
            </a:r>
            <a:r>
              <a:rPr lang="en-US" sz="2400" dirty="0">
                <a:effectLst/>
                <a:latin typeface="+mn-lt"/>
                <a:ea typeface="Times New Roman" panose="02020603050405020304" pitchFamily="18" charset="0"/>
              </a:rPr>
              <a:t>.</a:t>
            </a:r>
          </a:p>
          <a:p>
            <a:pPr marL="0" marR="0" algn="just">
              <a:spcBef>
                <a:spcPts val="0"/>
              </a:spcBef>
              <a:spcAft>
                <a:spcPts val="0"/>
              </a:spcAft>
            </a:pPr>
            <a:endParaRPr lang="en-US" sz="2400" dirty="0">
              <a:effectLst/>
              <a:latin typeface="+mn-lt"/>
              <a:ea typeface="Times New Roman" panose="02020603050405020304" pitchFamily="18" charset="0"/>
            </a:endParaRPr>
          </a:p>
          <a:p>
            <a:pPr marL="0" marR="0" algn="just">
              <a:spcBef>
                <a:spcPts val="0"/>
              </a:spcBef>
              <a:spcAft>
                <a:spcPts val="0"/>
              </a:spcAft>
            </a:pPr>
            <a:r>
              <a:rPr lang="en-US" sz="2400" u="none" strike="noStrike" dirty="0">
                <a:solidFill>
                  <a:srgbClr val="0563C1"/>
                </a:solidFill>
                <a:effectLst/>
                <a:latin typeface="+mn-lt"/>
                <a:ea typeface="Times New Roman" panose="02020603050405020304" pitchFamily="18" charset="0"/>
                <a:hlinkClick r:id="rId4"/>
              </a:rPr>
              <a:t>Dou­ble threaded</a:t>
            </a:r>
            <a:r>
              <a:rPr lang="en-US" sz="2400" dirty="0">
                <a:effectLst/>
                <a:latin typeface="+mn-lt"/>
                <a:ea typeface="Times New Roman" panose="02020603050405020304" pitchFamily="18" charset="0"/>
              </a:rPr>
              <a:t>: All right null point­ers will point to </a:t>
            </a:r>
            <a:r>
              <a:rPr lang="en-US" sz="2400" dirty="0" err="1">
                <a:effectLst/>
                <a:latin typeface="+mn-lt"/>
                <a:ea typeface="Times New Roman" panose="02020603050405020304" pitchFamily="18" charset="0"/>
              </a:rPr>
              <a:t>inorder</a:t>
            </a:r>
            <a:r>
              <a:rPr lang="en-US" sz="2400" dirty="0">
                <a:effectLst/>
                <a:latin typeface="+mn-lt"/>
                <a:ea typeface="Times New Roman" panose="02020603050405020304" pitchFamily="18" charset="0"/>
              </a:rPr>
              <a:t> suc­ces­sor </a:t>
            </a:r>
            <a:r>
              <a:rPr lang="en-US" sz="3200" b="1" dirty="0">
                <a:effectLst/>
                <a:latin typeface="+mn-lt"/>
                <a:ea typeface="Times New Roman" panose="02020603050405020304" pitchFamily="18" charset="0"/>
              </a:rPr>
              <a:t>AND</a:t>
            </a:r>
            <a:r>
              <a:rPr lang="en-US" sz="2400" dirty="0">
                <a:effectLst/>
                <a:latin typeface="+mn-lt"/>
                <a:ea typeface="Times New Roman" panose="02020603050405020304" pitchFamily="18" charset="0"/>
              </a:rPr>
              <a:t> </a:t>
            </a:r>
          </a:p>
          <a:p>
            <a:pPr marL="0" marR="0" algn="just">
              <a:spcBef>
                <a:spcPts val="0"/>
              </a:spcBef>
              <a:spcAft>
                <a:spcPts val="0"/>
              </a:spcAft>
            </a:pPr>
            <a:r>
              <a:rPr lang="en-US" sz="2400" dirty="0">
                <a:latin typeface="+mn-lt"/>
                <a:ea typeface="Times New Roman" panose="02020603050405020304" pitchFamily="18" charset="0"/>
              </a:rPr>
              <a:t>                                 </a:t>
            </a:r>
            <a:r>
              <a:rPr lang="en-US" sz="2400" dirty="0">
                <a:effectLst/>
                <a:latin typeface="+mn-lt"/>
                <a:ea typeface="Times New Roman" panose="02020603050405020304" pitchFamily="18" charset="0"/>
              </a:rPr>
              <a:t>all left null point­ers will point to </a:t>
            </a:r>
            <a:r>
              <a:rPr lang="en-US" sz="2400" dirty="0" err="1">
                <a:effectLst/>
                <a:latin typeface="+mn-lt"/>
                <a:ea typeface="Times New Roman" panose="02020603050405020304" pitchFamily="18" charset="0"/>
              </a:rPr>
              <a:t>inorder</a:t>
            </a:r>
            <a:r>
              <a:rPr lang="en-US" sz="2400" dirty="0">
                <a:effectLst/>
                <a:latin typeface="+mn-lt"/>
                <a:ea typeface="Times New Roman" panose="02020603050405020304" pitchFamily="18" charset="0"/>
              </a:rPr>
              <a:t> predecessor.</a:t>
            </a:r>
          </a:p>
          <a:p>
            <a:pPr marL="0" marR="0" algn="just">
              <a:spcBef>
                <a:spcPts val="0"/>
              </a:spcBef>
              <a:spcAft>
                <a:spcPts val="0"/>
              </a:spcAft>
            </a:pPr>
            <a:r>
              <a:rPr lang="en-US" sz="1800" dirty="0">
                <a:effectLst/>
                <a:latin typeface="+mn-lt"/>
                <a:ea typeface="Times New Roman" panose="02020603050405020304" pitchFamily="18" charset="0"/>
              </a:rPr>
              <a:t> </a:t>
            </a:r>
          </a:p>
        </p:txBody>
      </p:sp>
    </p:spTree>
    <p:extLst>
      <p:ext uri="{BB962C8B-B14F-4D97-AF65-F5344CB8AC3E}">
        <p14:creationId xmlns:p14="http://schemas.microsoft.com/office/powerpoint/2010/main" val="361740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20">
            <a:extLst>
              <a:ext uri="{FF2B5EF4-FFF2-40B4-BE49-F238E27FC236}">
                <a16:creationId xmlns:a16="http://schemas.microsoft.com/office/drawing/2014/main" id="{A357CD7C-016E-40DB-A58F-A898EA614318}"/>
              </a:ext>
            </a:extLst>
          </p:cNvPr>
          <p:cNvSpPr txBox="1"/>
          <p:nvPr/>
        </p:nvSpPr>
        <p:spPr>
          <a:xfrm>
            <a:off x="1149521" y="1377485"/>
            <a:ext cx="10601195" cy="1750479"/>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875" marR="5080" algn="just">
              <a:lnSpc>
                <a:spcPct val="100000"/>
              </a:lnSpc>
              <a:spcBef>
                <a:spcPts val="110"/>
              </a:spcBef>
            </a:pPr>
            <a:r>
              <a:rPr sz="2800" spc="80" dirty="0">
                <a:solidFill>
                  <a:schemeClr val="tx1">
                    <a:lumMod val="95000"/>
                    <a:lumOff val="5000"/>
                  </a:schemeClr>
                </a:solidFill>
                <a:cs typeface="Arial"/>
              </a:rPr>
              <a:t>The empty </a:t>
            </a:r>
            <a:r>
              <a:rPr sz="2800" spc="45" dirty="0">
                <a:solidFill>
                  <a:schemeClr val="tx1">
                    <a:lumMod val="95000"/>
                    <a:lumOff val="5000"/>
                  </a:schemeClr>
                </a:solidFill>
                <a:cs typeface="Arial"/>
              </a:rPr>
              <a:t>left </a:t>
            </a:r>
            <a:r>
              <a:rPr sz="2800" spc="55" dirty="0">
                <a:solidFill>
                  <a:schemeClr val="tx1">
                    <a:lumMod val="95000"/>
                    <a:lumOff val="5000"/>
                  </a:schemeClr>
                </a:solidFill>
                <a:cs typeface="Arial"/>
              </a:rPr>
              <a:t>child </a:t>
            </a:r>
            <a:r>
              <a:rPr sz="2800" spc="50" dirty="0">
                <a:solidFill>
                  <a:schemeClr val="tx1">
                    <a:lumMod val="95000"/>
                    <a:lumOff val="5000"/>
                  </a:schemeClr>
                </a:solidFill>
                <a:cs typeface="Arial"/>
              </a:rPr>
              <a:t>field </a:t>
            </a:r>
            <a:r>
              <a:rPr sz="2800" spc="60" dirty="0">
                <a:solidFill>
                  <a:schemeClr val="tx1">
                    <a:lumMod val="95000"/>
                    <a:lumOff val="5000"/>
                  </a:schemeClr>
                </a:solidFill>
                <a:cs typeface="Arial"/>
              </a:rPr>
              <a:t>of </a:t>
            </a:r>
            <a:r>
              <a:rPr sz="2800" spc="80" dirty="0">
                <a:solidFill>
                  <a:schemeClr val="tx1">
                    <a:lumMod val="95000"/>
                    <a:lumOff val="5000"/>
                  </a:schemeClr>
                </a:solidFill>
                <a:cs typeface="Arial"/>
              </a:rPr>
              <a:t>a node </a:t>
            </a:r>
            <a:r>
              <a:rPr sz="2800" spc="75" dirty="0">
                <a:solidFill>
                  <a:schemeClr val="tx1">
                    <a:lumMod val="95000"/>
                    <a:lumOff val="5000"/>
                  </a:schemeClr>
                </a:solidFill>
                <a:cs typeface="Arial"/>
              </a:rPr>
              <a:t>can </a:t>
            </a:r>
            <a:r>
              <a:rPr sz="2800" spc="80" dirty="0">
                <a:solidFill>
                  <a:schemeClr val="tx1">
                    <a:lumMod val="95000"/>
                    <a:lumOff val="5000"/>
                  </a:schemeClr>
                </a:solidFill>
                <a:cs typeface="Arial"/>
              </a:rPr>
              <a:t>be </a:t>
            </a:r>
            <a:r>
              <a:rPr sz="2800" spc="75" dirty="0">
                <a:solidFill>
                  <a:schemeClr val="tx1">
                    <a:lumMod val="95000"/>
                    <a:lumOff val="5000"/>
                  </a:schemeClr>
                </a:solidFill>
                <a:cs typeface="Arial"/>
              </a:rPr>
              <a:t>used </a:t>
            </a:r>
            <a:r>
              <a:rPr sz="2800" spc="60" dirty="0">
                <a:solidFill>
                  <a:schemeClr val="tx1">
                    <a:lumMod val="95000"/>
                    <a:lumOff val="5000"/>
                  </a:schemeClr>
                </a:solidFill>
                <a:cs typeface="Arial"/>
              </a:rPr>
              <a:t>to point to </a:t>
            </a:r>
            <a:r>
              <a:rPr sz="2800" spc="45" dirty="0">
                <a:solidFill>
                  <a:schemeClr val="tx1">
                    <a:lumMod val="95000"/>
                    <a:lumOff val="5000"/>
                  </a:schemeClr>
                </a:solidFill>
                <a:cs typeface="Arial"/>
              </a:rPr>
              <a:t>its</a:t>
            </a:r>
            <a:r>
              <a:rPr sz="2800" spc="-105" dirty="0">
                <a:solidFill>
                  <a:schemeClr val="tx1">
                    <a:lumMod val="95000"/>
                    <a:lumOff val="5000"/>
                  </a:schemeClr>
                </a:solidFill>
                <a:cs typeface="Arial"/>
              </a:rPr>
              <a:t> </a:t>
            </a:r>
            <a:r>
              <a:rPr sz="2800" spc="60" dirty="0">
                <a:solidFill>
                  <a:schemeClr val="tx1">
                    <a:lumMod val="95000"/>
                    <a:lumOff val="5000"/>
                  </a:schemeClr>
                </a:solidFill>
                <a:cs typeface="Arial"/>
              </a:rPr>
              <a:t>inorder  predecessor.</a:t>
            </a:r>
            <a:r>
              <a:rPr lang="en-US" sz="2800" spc="60" dirty="0">
                <a:solidFill>
                  <a:schemeClr val="tx1">
                    <a:lumMod val="95000"/>
                    <a:lumOff val="5000"/>
                  </a:schemeClr>
                </a:solidFill>
                <a:cs typeface="Arial"/>
              </a:rPr>
              <a:t> </a:t>
            </a:r>
            <a:r>
              <a:rPr sz="2800" spc="40" dirty="0">
                <a:solidFill>
                  <a:schemeClr val="tx1">
                    <a:lumMod val="95000"/>
                    <a:lumOff val="5000"/>
                  </a:schemeClr>
                </a:solidFill>
                <a:cs typeface="Arial"/>
              </a:rPr>
              <a:t>Similarly, </a:t>
            </a:r>
            <a:r>
              <a:rPr sz="2800" spc="65" dirty="0">
                <a:solidFill>
                  <a:schemeClr val="tx1">
                    <a:lumMod val="95000"/>
                    <a:lumOff val="5000"/>
                  </a:schemeClr>
                </a:solidFill>
                <a:cs typeface="Arial"/>
              </a:rPr>
              <a:t>the </a:t>
            </a:r>
            <a:r>
              <a:rPr sz="2800" spc="80" dirty="0">
                <a:solidFill>
                  <a:schemeClr val="tx1">
                    <a:lumMod val="95000"/>
                    <a:lumOff val="5000"/>
                  </a:schemeClr>
                </a:solidFill>
                <a:cs typeface="Arial"/>
              </a:rPr>
              <a:t>empty </a:t>
            </a:r>
            <a:r>
              <a:rPr sz="2800" spc="55" dirty="0">
                <a:solidFill>
                  <a:schemeClr val="tx1">
                    <a:lumMod val="95000"/>
                    <a:lumOff val="5000"/>
                  </a:schemeClr>
                </a:solidFill>
                <a:cs typeface="Arial"/>
              </a:rPr>
              <a:t>right child </a:t>
            </a:r>
            <a:r>
              <a:rPr sz="2800" spc="50" dirty="0">
                <a:solidFill>
                  <a:schemeClr val="tx1">
                    <a:lumMod val="95000"/>
                    <a:lumOff val="5000"/>
                  </a:schemeClr>
                </a:solidFill>
                <a:cs typeface="Arial"/>
              </a:rPr>
              <a:t>field </a:t>
            </a:r>
            <a:r>
              <a:rPr sz="2800" spc="60" dirty="0">
                <a:solidFill>
                  <a:schemeClr val="tx1">
                    <a:lumMod val="95000"/>
                    <a:lumOff val="5000"/>
                  </a:schemeClr>
                </a:solidFill>
                <a:cs typeface="Arial"/>
              </a:rPr>
              <a:t>of </a:t>
            </a:r>
            <a:r>
              <a:rPr sz="2800" spc="80" dirty="0">
                <a:solidFill>
                  <a:schemeClr val="tx1">
                    <a:lumMod val="95000"/>
                    <a:lumOff val="5000"/>
                  </a:schemeClr>
                </a:solidFill>
                <a:cs typeface="Arial"/>
              </a:rPr>
              <a:t>a node </a:t>
            </a:r>
            <a:r>
              <a:rPr sz="2800" spc="75" dirty="0">
                <a:solidFill>
                  <a:schemeClr val="tx1">
                    <a:lumMod val="95000"/>
                    <a:lumOff val="5000"/>
                  </a:schemeClr>
                </a:solidFill>
                <a:cs typeface="Arial"/>
              </a:rPr>
              <a:t>can </a:t>
            </a:r>
            <a:r>
              <a:rPr sz="2800" spc="80" dirty="0">
                <a:solidFill>
                  <a:schemeClr val="tx1">
                    <a:lumMod val="95000"/>
                    <a:lumOff val="5000"/>
                  </a:schemeClr>
                </a:solidFill>
                <a:cs typeface="Arial"/>
              </a:rPr>
              <a:t>be </a:t>
            </a:r>
            <a:r>
              <a:rPr sz="2800" spc="75" dirty="0">
                <a:solidFill>
                  <a:schemeClr val="tx1">
                    <a:lumMod val="95000"/>
                    <a:lumOff val="5000"/>
                  </a:schemeClr>
                </a:solidFill>
                <a:cs typeface="Arial"/>
              </a:rPr>
              <a:t>used </a:t>
            </a:r>
            <a:r>
              <a:rPr sz="2800" spc="60" dirty="0">
                <a:solidFill>
                  <a:schemeClr val="tx1">
                    <a:lumMod val="95000"/>
                    <a:lumOff val="5000"/>
                  </a:schemeClr>
                </a:solidFill>
                <a:cs typeface="Arial"/>
              </a:rPr>
              <a:t>to point</a:t>
            </a:r>
            <a:r>
              <a:rPr sz="2800" spc="-85" dirty="0">
                <a:solidFill>
                  <a:schemeClr val="tx1">
                    <a:lumMod val="95000"/>
                    <a:lumOff val="5000"/>
                  </a:schemeClr>
                </a:solidFill>
                <a:cs typeface="Arial"/>
              </a:rPr>
              <a:t> </a:t>
            </a:r>
            <a:r>
              <a:rPr sz="2800" spc="60" dirty="0">
                <a:solidFill>
                  <a:schemeClr val="tx1">
                    <a:lumMod val="95000"/>
                    <a:lumOff val="5000"/>
                  </a:schemeClr>
                </a:solidFill>
                <a:cs typeface="Arial"/>
              </a:rPr>
              <a:t>to  </a:t>
            </a:r>
            <a:r>
              <a:rPr sz="2800" spc="45" dirty="0">
                <a:solidFill>
                  <a:schemeClr val="tx1">
                    <a:lumMod val="95000"/>
                    <a:lumOff val="5000"/>
                  </a:schemeClr>
                </a:solidFill>
                <a:cs typeface="Arial"/>
              </a:rPr>
              <a:t>its </a:t>
            </a:r>
            <a:r>
              <a:rPr sz="2800" spc="60" dirty="0">
                <a:solidFill>
                  <a:schemeClr val="tx1">
                    <a:lumMod val="95000"/>
                    <a:lumOff val="5000"/>
                  </a:schemeClr>
                </a:solidFill>
                <a:cs typeface="Arial"/>
              </a:rPr>
              <a:t>in-order</a:t>
            </a:r>
            <a:r>
              <a:rPr sz="2800" spc="50" dirty="0">
                <a:solidFill>
                  <a:schemeClr val="tx1">
                    <a:lumMod val="95000"/>
                    <a:lumOff val="5000"/>
                  </a:schemeClr>
                </a:solidFill>
                <a:cs typeface="Arial"/>
              </a:rPr>
              <a:t> </a:t>
            </a:r>
            <a:r>
              <a:rPr sz="2800" spc="55" dirty="0">
                <a:solidFill>
                  <a:schemeClr val="tx1">
                    <a:lumMod val="95000"/>
                    <a:lumOff val="5000"/>
                  </a:schemeClr>
                </a:solidFill>
                <a:cs typeface="Arial"/>
              </a:rPr>
              <a:t>successor.</a:t>
            </a:r>
            <a:endParaRPr sz="2800" dirty="0">
              <a:solidFill>
                <a:schemeClr val="tx1">
                  <a:lumMod val="95000"/>
                  <a:lumOff val="5000"/>
                </a:schemeClr>
              </a:solidFill>
              <a:cs typeface="Arial"/>
            </a:endParaRPr>
          </a:p>
          <a:p>
            <a:pPr marL="12700" algn="just">
              <a:lnSpc>
                <a:spcPct val="100000"/>
              </a:lnSpc>
              <a:spcBef>
                <a:spcPts val="60"/>
              </a:spcBef>
            </a:pPr>
            <a:r>
              <a:rPr sz="2800" spc="-10" dirty="0">
                <a:solidFill>
                  <a:schemeClr val="tx1">
                    <a:lumMod val="95000"/>
                    <a:lumOff val="5000"/>
                  </a:schemeClr>
                </a:solidFill>
                <a:cs typeface="Arial"/>
              </a:rPr>
              <a:t>Such a type of binary tree is known as a </a:t>
            </a:r>
            <a:r>
              <a:rPr lang="en-US" sz="2800" spc="-10" dirty="0">
                <a:solidFill>
                  <a:schemeClr val="tx1">
                    <a:lumMod val="95000"/>
                    <a:lumOff val="5000"/>
                  </a:schemeClr>
                </a:solidFill>
                <a:cs typeface="Arial"/>
              </a:rPr>
              <a:t>Single </a:t>
            </a:r>
            <a:r>
              <a:rPr sz="2800" spc="-10" dirty="0">
                <a:solidFill>
                  <a:schemeClr val="tx1">
                    <a:lumMod val="95000"/>
                    <a:lumOff val="5000"/>
                  </a:schemeClr>
                </a:solidFill>
                <a:cs typeface="Arial"/>
              </a:rPr>
              <a:t>threaded binary</a:t>
            </a:r>
            <a:r>
              <a:rPr sz="2800" spc="-280" dirty="0">
                <a:solidFill>
                  <a:schemeClr val="tx1">
                    <a:lumMod val="95000"/>
                    <a:lumOff val="5000"/>
                  </a:schemeClr>
                </a:solidFill>
                <a:cs typeface="Arial"/>
              </a:rPr>
              <a:t> </a:t>
            </a:r>
            <a:r>
              <a:rPr sz="2800" spc="-10" dirty="0">
                <a:solidFill>
                  <a:schemeClr val="tx1">
                    <a:lumMod val="95000"/>
                    <a:lumOff val="5000"/>
                  </a:schemeClr>
                </a:solidFill>
                <a:cs typeface="Arial"/>
              </a:rPr>
              <a:t>tree.</a:t>
            </a:r>
            <a:endParaRPr sz="2800" dirty="0">
              <a:solidFill>
                <a:schemeClr val="tx1">
                  <a:lumMod val="95000"/>
                  <a:lumOff val="5000"/>
                </a:schemeClr>
              </a:solidFill>
              <a:cs typeface="Arial"/>
            </a:endParaRPr>
          </a:p>
        </p:txBody>
      </p:sp>
      <p:sp>
        <p:nvSpPr>
          <p:cNvPr id="5" name="object 116">
            <a:extLst>
              <a:ext uri="{FF2B5EF4-FFF2-40B4-BE49-F238E27FC236}">
                <a16:creationId xmlns:a16="http://schemas.microsoft.com/office/drawing/2014/main" id="{B106B36B-11DD-42F7-B4D6-C933171C5691}"/>
              </a:ext>
            </a:extLst>
          </p:cNvPr>
          <p:cNvSpPr txBox="1">
            <a:spLocks/>
          </p:cNvSpPr>
          <p:nvPr/>
        </p:nvSpPr>
        <p:spPr>
          <a:xfrm>
            <a:off x="2052701" y="209172"/>
            <a:ext cx="9045358" cy="1090042"/>
          </a:xfrm>
          <a:prstGeom prst="rect">
            <a:avLst/>
          </a:prstGeom>
        </p:spPr>
        <p:txBody>
          <a:bodyPr vert="horz" wrap="square" lIns="0" tIns="12700" rIns="0" bIns="0" rtlCol="0">
            <a:sp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12700" algn="ctr">
              <a:lnSpc>
                <a:spcPct val="100000"/>
              </a:lnSpc>
              <a:spcBef>
                <a:spcPts val="100"/>
              </a:spcBef>
            </a:pPr>
            <a:r>
              <a:rPr lang="en-US" sz="3500" b="1" dirty="0">
                <a:solidFill>
                  <a:srgbClr val="E00D50"/>
                </a:solidFill>
                <a:latin typeface="Raleway"/>
              </a:rPr>
              <a:t>SINGLE (One Way) / DOUBLE (Two Way) THREADED</a:t>
            </a:r>
            <a:r>
              <a:rPr lang="en-US" sz="2000" b="1" spc="-5" dirty="0">
                <a:solidFill>
                  <a:srgbClr val="000000"/>
                </a:solidFill>
                <a:latin typeface="Tahoma"/>
                <a:cs typeface="Tahoma"/>
              </a:rPr>
              <a:t> </a:t>
            </a:r>
            <a:r>
              <a:rPr lang="en-US" sz="3500" b="1" dirty="0">
                <a:solidFill>
                  <a:srgbClr val="E00D50"/>
                </a:solidFill>
                <a:latin typeface="Raleway"/>
              </a:rPr>
              <a:t>BINARY TREES</a:t>
            </a:r>
          </a:p>
        </p:txBody>
      </p:sp>
      <p:pic>
        <p:nvPicPr>
          <p:cNvPr id="1026" name="Picture 1" descr="Single and Double threaded binary tree (1)">
            <a:extLst>
              <a:ext uri="{FF2B5EF4-FFF2-40B4-BE49-F238E27FC236}">
                <a16:creationId xmlns:a16="http://schemas.microsoft.com/office/drawing/2014/main" id="{F1056C17-333F-440D-A721-18229CC36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52" y="3206235"/>
            <a:ext cx="10160695" cy="35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2091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8753</TotalTime>
  <Words>5131</Words>
  <Application>Microsoft Office PowerPoint</Application>
  <PresentationFormat>Widescreen</PresentationFormat>
  <Paragraphs>521</Paragraphs>
  <Slides>66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Calibri Light</vt:lpstr>
      <vt:lpstr>Open Sans</vt:lpstr>
      <vt:lpstr>Raleway</vt:lpstr>
      <vt:lpstr>segoe ui</vt:lpstr>
      <vt:lpstr>segoe ui</vt:lpstr>
      <vt:lpstr>Source Sans Pro</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INORDER ORDER TRAVERSAL USING THREADS</vt:lpstr>
      <vt:lpstr>INORDER ORDER TRAVERSAL USING THREADS</vt:lpstr>
      <vt:lpstr>PowerPoint Presentation</vt:lpstr>
      <vt:lpstr>PowerPoint Presentation</vt:lpstr>
      <vt:lpstr>PowerPoint Presentation</vt:lpstr>
      <vt:lpstr>PowerPoint Presentation</vt:lpstr>
      <vt:lpstr>PowerPoint Presentation</vt:lpstr>
      <vt:lpstr>PowerPoint Presentation</vt:lpstr>
      <vt:lpstr>ROTATIONS IN SEARCH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m-WAY SEARCH TREES (MULTIWAY SEARCH TREES)</vt:lpstr>
      <vt:lpstr>B TREES</vt:lpstr>
      <vt:lpstr>PowerPoint Presentation</vt:lpstr>
      <vt:lpstr>PowerPoint Presentation</vt:lpstr>
      <vt:lpstr>PowerPoint Presentation</vt:lpstr>
      <vt:lpstr>Operations on a B-Tree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Sathya Sundar</cp:lastModifiedBy>
  <cp:revision>549</cp:revision>
  <dcterms:created xsi:type="dcterms:W3CDTF">2017-11-09T17:58:25Z</dcterms:created>
  <dcterms:modified xsi:type="dcterms:W3CDTF">2020-09-21T10:21:57Z</dcterms:modified>
</cp:coreProperties>
</file>